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3" r:id="rId2"/>
    <p:sldMasterId id="2147483693" r:id="rId3"/>
    <p:sldMasterId id="2147483683" r:id="rId4"/>
    <p:sldMasterId id="2147483673" r:id="rId5"/>
  </p:sldMasterIdLst>
  <p:notesMasterIdLst>
    <p:notesMasterId r:id="rId24"/>
  </p:notesMasterIdLst>
  <p:handoutMasterIdLst>
    <p:handoutMasterId r:id="rId25"/>
  </p:handoutMasterIdLst>
  <p:sldIdLst>
    <p:sldId id="257" r:id="rId6"/>
    <p:sldId id="291" r:id="rId7"/>
    <p:sldId id="296" r:id="rId8"/>
    <p:sldId id="279" r:id="rId9"/>
    <p:sldId id="297" r:id="rId10"/>
    <p:sldId id="278" r:id="rId11"/>
    <p:sldId id="280" r:id="rId12"/>
    <p:sldId id="290" r:id="rId13"/>
    <p:sldId id="298" r:id="rId14"/>
    <p:sldId id="299" r:id="rId15"/>
    <p:sldId id="293" r:id="rId16"/>
    <p:sldId id="294" r:id="rId17"/>
    <p:sldId id="295" r:id="rId18"/>
    <p:sldId id="260" r:id="rId19"/>
    <p:sldId id="262" r:id="rId20"/>
    <p:sldId id="265" r:id="rId21"/>
    <p:sldId id="292" r:id="rId22"/>
    <p:sldId id="28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3399"/>
    <a:srgbClr val="FF66CC"/>
    <a:srgbClr val="05D1A0"/>
    <a:srgbClr val="4AA02C"/>
    <a:srgbClr val="165242"/>
    <a:srgbClr val="003A00"/>
    <a:srgbClr val="007600"/>
    <a:srgbClr val="30AD1F"/>
    <a:srgbClr val="1FC33A"/>
    <a:srgbClr val="04AC8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79898" autoAdjust="0"/>
  </p:normalViewPr>
  <p:slideViewPr>
    <p:cSldViewPr>
      <p:cViewPr varScale="1">
        <p:scale>
          <a:sx n="66" d="100"/>
          <a:sy n="66" d="100"/>
        </p:scale>
        <p:origin x="-667"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71"/>
    </p:cViewPr>
  </p:sorterViewPr>
  <p:notesViewPr>
    <p:cSldViewPr>
      <p:cViewPr varScale="1">
        <p:scale>
          <a:sx n="54" d="100"/>
          <a:sy n="54" d="100"/>
        </p:scale>
        <p:origin x="-1859" y="-99"/>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CFE6C-3AA9-4E8F-93B6-D6D9B67BE3F7}"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n-US"/>
        </a:p>
      </dgm:t>
    </dgm:pt>
    <dgm:pt modelId="{D0F57F23-0DCF-406B-BA8D-633A3150D922}">
      <dgm:prSet/>
      <dgm:spPr>
        <a:solidFill>
          <a:srgbClr val="1FC33A"/>
        </a:solidFill>
      </dgm:spPr>
      <dgm:t>
        <a:bodyPr/>
        <a:lstStyle/>
        <a:p>
          <a:pPr rtl="0"/>
          <a:r>
            <a:rPr lang="en-US" dirty="0" smtClean="0"/>
            <a:t>Within award period</a:t>
          </a:r>
          <a:endParaRPr lang="en-US" dirty="0"/>
        </a:p>
      </dgm:t>
    </dgm:pt>
    <dgm:pt modelId="{05C7F200-A10E-4455-BE62-145D59C4FA0D}" type="parTrans" cxnId="{B7B9B216-2CD0-497C-B302-EB38A343A8AD}">
      <dgm:prSet/>
      <dgm:spPr/>
      <dgm:t>
        <a:bodyPr/>
        <a:lstStyle/>
        <a:p>
          <a:endParaRPr lang="en-US"/>
        </a:p>
      </dgm:t>
    </dgm:pt>
    <dgm:pt modelId="{33926F71-78AF-4BDA-AA8B-680073B3D589}" type="sibTrans" cxnId="{B7B9B216-2CD0-497C-B302-EB38A343A8AD}">
      <dgm:prSet/>
      <dgm:spPr/>
      <dgm:t>
        <a:bodyPr/>
        <a:lstStyle/>
        <a:p>
          <a:endParaRPr lang="en-US"/>
        </a:p>
      </dgm:t>
    </dgm:pt>
    <dgm:pt modelId="{B268438E-20CE-4751-A232-E73EAE4758B5}">
      <dgm:prSet/>
      <dgm:spPr>
        <a:solidFill>
          <a:srgbClr val="4AA02C"/>
        </a:solidFill>
      </dgm:spPr>
      <dgm:t>
        <a:bodyPr/>
        <a:lstStyle/>
        <a:p>
          <a:pPr rtl="0"/>
          <a:r>
            <a:rPr lang="en-US" dirty="0" smtClean="0"/>
            <a:t>Scope of work</a:t>
          </a:r>
          <a:endParaRPr lang="en-US" dirty="0"/>
        </a:p>
      </dgm:t>
    </dgm:pt>
    <dgm:pt modelId="{9CE23360-DD16-4CDF-9552-82D351FB71D1}" type="parTrans" cxnId="{D672AC50-6F1C-4B37-90F3-758DC7BF26D9}">
      <dgm:prSet/>
      <dgm:spPr/>
      <dgm:t>
        <a:bodyPr/>
        <a:lstStyle/>
        <a:p>
          <a:endParaRPr lang="en-US"/>
        </a:p>
      </dgm:t>
    </dgm:pt>
    <dgm:pt modelId="{9E1D3463-8DE5-4DDA-BBB4-AC5EE3FD870E}" type="sibTrans" cxnId="{D672AC50-6F1C-4B37-90F3-758DC7BF26D9}">
      <dgm:prSet/>
      <dgm:spPr/>
      <dgm:t>
        <a:bodyPr/>
        <a:lstStyle/>
        <a:p>
          <a:endParaRPr lang="en-US"/>
        </a:p>
      </dgm:t>
    </dgm:pt>
    <dgm:pt modelId="{7862AAE3-B259-41C8-9E40-45F308D07CFC}">
      <dgm:prSet/>
      <dgm:spPr>
        <a:solidFill>
          <a:srgbClr val="007600"/>
        </a:solidFill>
      </dgm:spPr>
      <dgm:t>
        <a:bodyPr/>
        <a:lstStyle/>
        <a:p>
          <a:pPr rtl="0"/>
          <a:r>
            <a:rPr lang="en-US" dirty="0" smtClean="0"/>
            <a:t>Final invoice due 45 days after end date</a:t>
          </a:r>
          <a:endParaRPr lang="en-US" dirty="0"/>
        </a:p>
      </dgm:t>
    </dgm:pt>
    <dgm:pt modelId="{AD1AF4A8-7DCE-480D-9781-37E64ABADAE3}" type="parTrans" cxnId="{FD3649C4-B335-45A0-B9E1-BE2F9A24BE01}">
      <dgm:prSet/>
      <dgm:spPr/>
      <dgm:t>
        <a:bodyPr/>
        <a:lstStyle/>
        <a:p>
          <a:endParaRPr lang="en-US"/>
        </a:p>
      </dgm:t>
    </dgm:pt>
    <dgm:pt modelId="{9104DF7C-42D7-4F96-BEAE-D8EF628410C2}" type="sibTrans" cxnId="{FD3649C4-B335-45A0-B9E1-BE2F9A24BE01}">
      <dgm:prSet/>
      <dgm:spPr/>
      <dgm:t>
        <a:bodyPr/>
        <a:lstStyle/>
        <a:p>
          <a:endParaRPr lang="en-US"/>
        </a:p>
      </dgm:t>
    </dgm:pt>
    <dgm:pt modelId="{27D54141-BAEB-43E8-A16E-5F95AF921559}">
      <dgm:prSet/>
      <dgm:spPr>
        <a:solidFill>
          <a:srgbClr val="165242"/>
        </a:solidFill>
      </dgm:spPr>
      <dgm:t>
        <a:bodyPr/>
        <a:lstStyle/>
        <a:p>
          <a:pPr rtl="0"/>
          <a:r>
            <a:rPr lang="en-US" dirty="0" smtClean="0"/>
            <a:t>Sign, date, subcontract ID</a:t>
          </a:r>
          <a:endParaRPr lang="en-US" dirty="0"/>
        </a:p>
      </dgm:t>
    </dgm:pt>
    <dgm:pt modelId="{B44164D4-FBF9-4461-97BB-DF47BEA77B27}" type="parTrans" cxnId="{E86AF044-E8F8-4649-BE03-1740404AB3FF}">
      <dgm:prSet/>
      <dgm:spPr/>
      <dgm:t>
        <a:bodyPr/>
        <a:lstStyle/>
        <a:p>
          <a:endParaRPr lang="en-US"/>
        </a:p>
      </dgm:t>
    </dgm:pt>
    <dgm:pt modelId="{028D0CF8-C467-44F0-B459-D133261416C5}" type="sibTrans" cxnId="{E86AF044-E8F8-4649-BE03-1740404AB3FF}">
      <dgm:prSet/>
      <dgm:spPr/>
      <dgm:t>
        <a:bodyPr/>
        <a:lstStyle/>
        <a:p>
          <a:endParaRPr lang="en-US"/>
        </a:p>
      </dgm:t>
    </dgm:pt>
    <dgm:pt modelId="{484190DA-74D8-42EE-AFA1-E8C3D1B66D1F}">
      <dgm:prSet/>
      <dgm:spPr>
        <a:solidFill>
          <a:srgbClr val="05D1A0"/>
        </a:solidFill>
      </dgm:spPr>
      <dgm:t>
        <a:bodyPr/>
        <a:lstStyle/>
        <a:p>
          <a:pPr rtl="0"/>
          <a:r>
            <a:rPr lang="en-US" dirty="0" smtClean="0"/>
            <a:t>Include cumulative by category</a:t>
          </a:r>
          <a:endParaRPr lang="en-US" dirty="0"/>
        </a:p>
      </dgm:t>
    </dgm:pt>
    <dgm:pt modelId="{B216B65B-9EDC-4409-88F8-881449720FBA}" type="parTrans" cxnId="{847A4800-599D-44D7-A4CC-A0AFD9686531}">
      <dgm:prSet/>
      <dgm:spPr/>
    </dgm:pt>
    <dgm:pt modelId="{1DFDD323-87F2-410C-8923-1E3A4E86F0E9}" type="sibTrans" cxnId="{847A4800-599D-44D7-A4CC-A0AFD9686531}">
      <dgm:prSet/>
      <dgm:spPr/>
    </dgm:pt>
    <dgm:pt modelId="{57D4F252-F007-4691-90C0-67B65568DBF3}">
      <dgm:prSet/>
      <dgm:spPr>
        <a:solidFill>
          <a:srgbClr val="04AC84"/>
        </a:solidFill>
      </dgm:spPr>
      <dgm:t>
        <a:bodyPr/>
        <a:lstStyle/>
        <a:p>
          <a:pPr rtl="0"/>
          <a:r>
            <a:rPr lang="en-US" dirty="0" smtClean="0"/>
            <a:t>No overspending</a:t>
          </a:r>
          <a:endParaRPr lang="en-US" dirty="0"/>
        </a:p>
      </dgm:t>
    </dgm:pt>
    <dgm:pt modelId="{9D62E3C2-D8C7-479E-B4CD-D442FB685D5F}" type="parTrans" cxnId="{5185FD23-C466-4C6D-AD4F-06031B4CB117}">
      <dgm:prSet/>
      <dgm:spPr/>
    </dgm:pt>
    <dgm:pt modelId="{BF7AC942-E38C-4007-85BB-E51CF1754D52}" type="sibTrans" cxnId="{5185FD23-C466-4C6D-AD4F-06031B4CB117}">
      <dgm:prSet/>
      <dgm:spPr/>
    </dgm:pt>
    <dgm:pt modelId="{45C68349-9CBF-4EE2-A031-D34C9A063255}" type="pres">
      <dgm:prSet presAssocID="{AD3CFE6C-3AA9-4E8F-93B6-D6D9B67BE3F7}" presName="linearFlow" presStyleCnt="0">
        <dgm:presLayoutVars>
          <dgm:dir/>
          <dgm:resizeHandles val="exact"/>
        </dgm:presLayoutVars>
      </dgm:prSet>
      <dgm:spPr/>
      <dgm:t>
        <a:bodyPr/>
        <a:lstStyle/>
        <a:p>
          <a:endParaRPr lang="en-US"/>
        </a:p>
      </dgm:t>
    </dgm:pt>
    <dgm:pt modelId="{25206753-2CAC-4FB2-8D0F-E324B5FBE3C7}" type="pres">
      <dgm:prSet presAssocID="{484190DA-74D8-42EE-AFA1-E8C3D1B66D1F}" presName="composite" presStyleCnt="0"/>
      <dgm:spPr/>
    </dgm:pt>
    <dgm:pt modelId="{7DDD204E-59B8-4FF3-AD43-611A2AB0BC97}" type="pres">
      <dgm:prSet presAssocID="{484190DA-74D8-42EE-AFA1-E8C3D1B66D1F}" presName="imgShp" presStyleLbl="fgImgPlace1" presStyleIdx="0" presStyleCnt="6"/>
      <dgm:spPr/>
    </dgm:pt>
    <dgm:pt modelId="{96E22862-6347-4A83-BA5E-2B49B8F78932}" type="pres">
      <dgm:prSet presAssocID="{484190DA-74D8-42EE-AFA1-E8C3D1B66D1F}" presName="txShp" presStyleLbl="node1" presStyleIdx="0" presStyleCnt="6">
        <dgm:presLayoutVars>
          <dgm:bulletEnabled val="1"/>
        </dgm:presLayoutVars>
      </dgm:prSet>
      <dgm:spPr/>
      <dgm:t>
        <a:bodyPr/>
        <a:lstStyle/>
        <a:p>
          <a:endParaRPr lang="en-US"/>
        </a:p>
      </dgm:t>
    </dgm:pt>
    <dgm:pt modelId="{1B627FD2-595E-4991-8CD4-ED677A8344E5}" type="pres">
      <dgm:prSet presAssocID="{1DFDD323-87F2-410C-8923-1E3A4E86F0E9}" presName="spacing" presStyleCnt="0"/>
      <dgm:spPr/>
    </dgm:pt>
    <dgm:pt modelId="{AB733ED4-7745-4EB6-91FF-654F6890DE38}" type="pres">
      <dgm:prSet presAssocID="{57D4F252-F007-4691-90C0-67B65568DBF3}" presName="composite" presStyleCnt="0"/>
      <dgm:spPr/>
    </dgm:pt>
    <dgm:pt modelId="{0F7BA112-BAD4-43E8-8757-049568A4BFC2}" type="pres">
      <dgm:prSet presAssocID="{57D4F252-F007-4691-90C0-67B65568DBF3}" presName="imgShp" presStyleLbl="fgImgPlace1" presStyleIdx="1" presStyleCnt="6"/>
      <dgm:spPr/>
    </dgm:pt>
    <dgm:pt modelId="{DD6400D7-3139-451C-AA4E-1D47A90A6179}" type="pres">
      <dgm:prSet presAssocID="{57D4F252-F007-4691-90C0-67B65568DBF3}" presName="txShp" presStyleLbl="node1" presStyleIdx="1" presStyleCnt="6">
        <dgm:presLayoutVars>
          <dgm:bulletEnabled val="1"/>
        </dgm:presLayoutVars>
      </dgm:prSet>
      <dgm:spPr/>
      <dgm:t>
        <a:bodyPr/>
        <a:lstStyle/>
        <a:p>
          <a:endParaRPr lang="en-US"/>
        </a:p>
      </dgm:t>
    </dgm:pt>
    <dgm:pt modelId="{DA5C957C-9E79-48D8-91CA-D716D49872AB}" type="pres">
      <dgm:prSet presAssocID="{BF7AC942-E38C-4007-85BB-E51CF1754D52}" presName="spacing" presStyleCnt="0"/>
      <dgm:spPr/>
    </dgm:pt>
    <dgm:pt modelId="{558D7520-B3E3-4611-8C2C-BF36F3F08E0B}" type="pres">
      <dgm:prSet presAssocID="{D0F57F23-0DCF-406B-BA8D-633A3150D922}" presName="composite" presStyleCnt="0"/>
      <dgm:spPr/>
    </dgm:pt>
    <dgm:pt modelId="{5132900B-E4E5-4B94-842E-17B034A16683}" type="pres">
      <dgm:prSet presAssocID="{D0F57F23-0DCF-406B-BA8D-633A3150D922}" presName="imgShp" presStyleLbl="fgImgPlace1" presStyleIdx="2" presStyleCnt="6"/>
      <dgm:spPr/>
    </dgm:pt>
    <dgm:pt modelId="{390C2EB5-EC66-4070-9054-E37EAD15DEA5}" type="pres">
      <dgm:prSet presAssocID="{D0F57F23-0DCF-406B-BA8D-633A3150D922}" presName="txShp" presStyleLbl="node1" presStyleIdx="2" presStyleCnt="6">
        <dgm:presLayoutVars>
          <dgm:bulletEnabled val="1"/>
        </dgm:presLayoutVars>
      </dgm:prSet>
      <dgm:spPr/>
      <dgm:t>
        <a:bodyPr/>
        <a:lstStyle/>
        <a:p>
          <a:endParaRPr lang="en-US"/>
        </a:p>
      </dgm:t>
    </dgm:pt>
    <dgm:pt modelId="{631FCD35-EFE6-42E1-AB91-B81AFF3BE83B}" type="pres">
      <dgm:prSet presAssocID="{33926F71-78AF-4BDA-AA8B-680073B3D589}" presName="spacing" presStyleCnt="0"/>
      <dgm:spPr/>
    </dgm:pt>
    <dgm:pt modelId="{94F50980-606F-41EB-A005-A9E32D420BAD}" type="pres">
      <dgm:prSet presAssocID="{B268438E-20CE-4751-A232-E73EAE4758B5}" presName="composite" presStyleCnt="0"/>
      <dgm:spPr/>
    </dgm:pt>
    <dgm:pt modelId="{153901EB-EA1D-4E5E-822F-2300C6A0C875}" type="pres">
      <dgm:prSet presAssocID="{B268438E-20CE-4751-A232-E73EAE4758B5}" presName="imgShp" presStyleLbl="fgImgPlace1" presStyleIdx="3" presStyleCnt="6"/>
      <dgm:spPr/>
    </dgm:pt>
    <dgm:pt modelId="{CE79583F-192E-411E-9459-88D0C95E383F}" type="pres">
      <dgm:prSet presAssocID="{B268438E-20CE-4751-A232-E73EAE4758B5}" presName="txShp" presStyleLbl="node1" presStyleIdx="3" presStyleCnt="6">
        <dgm:presLayoutVars>
          <dgm:bulletEnabled val="1"/>
        </dgm:presLayoutVars>
      </dgm:prSet>
      <dgm:spPr/>
      <dgm:t>
        <a:bodyPr/>
        <a:lstStyle/>
        <a:p>
          <a:endParaRPr lang="en-US"/>
        </a:p>
      </dgm:t>
    </dgm:pt>
    <dgm:pt modelId="{4707106D-B35B-484F-B272-8C0DC207ECDC}" type="pres">
      <dgm:prSet presAssocID="{9E1D3463-8DE5-4DDA-BBB4-AC5EE3FD870E}" presName="spacing" presStyleCnt="0"/>
      <dgm:spPr/>
    </dgm:pt>
    <dgm:pt modelId="{BB618981-34A9-4A55-BA24-E4598C951E0B}" type="pres">
      <dgm:prSet presAssocID="{7862AAE3-B259-41C8-9E40-45F308D07CFC}" presName="composite" presStyleCnt="0"/>
      <dgm:spPr/>
    </dgm:pt>
    <dgm:pt modelId="{B27932C3-2261-4B98-85AC-D66BA7C0707B}" type="pres">
      <dgm:prSet presAssocID="{7862AAE3-B259-41C8-9E40-45F308D07CFC}" presName="imgShp" presStyleLbl="fgImgPlace1" presStyleIdx="4" presStyleCnt="6"/>
      <dgm:spPr/>
    </dgm:pt>
    <dgm:pt modelId="{80872C2A-2889-4F09-8B8E-E02C289EF5E6}" type="pres">
      <dgm:prSet presAssocID="{7862AAE3-B259-41C8-9E40-45F308D07CFC}" presName="txShp" presStyleLbl="node1" presStyleIdx="4" presStyleCnt="6">
        <dgm:presLayoutVars>
          <dgm:bulletEnabled val="1"/>
        </dgm:presLayoutVars>
      </dgm:prSet>
      <dgm:spPr/>
      <dgm:t>
        <a:bodyPr/>
        <a:lstStyle/>
        <a:p>
          <a:endParaRPr lang="en-US"/>
        </a:p>
      </dgm:t>
    </dgm:pt>
    <dgm:pt modelId="{1381F6BA-69A7-4396-8A7D-41008840E59D}" type="pres">
      <dgm:prSet presAssocID="{9104DF7C-42D7-4F96-BEAE-D8EF628410C2}" presName="spacing" presStyleCnt="0"/>
      <dgm:spPr/>
    </dgm:pt>
    <dgm:pt modelId="{564E4D2D-7274-4FC9-B8E0-4935FDB9178F}" type="pres">
      <dgm:prSet presAssocID="{27D54141-BAEB-43E8-A16E-5F95AF921559}" presName="composite" presStyleCnt="0"/>
      <dgm:spPr/>
    </dgm:pt>
    <dgm:pt modelId="{3157220C-782D-4CA9-9D30-AFD85C083247}" type="pres">
      <dgm:prSet presAssocID="{27D54141-BAEB-43E8-A16E-5F95AF921559}" presName="imgShp" presStyleLbl="fgImgPlace1" presStyleIdx="5" presStyleCnt="6"/>
      <dgm:spPr/>
    </dgm:pt>
    <dgm:pt modelId="{E70D331C-7100-4929-AB53-FFDF1DA870F9}" type="pres">
      <dgm:prSet presAssocID="{27D54141-BAEB-43E8-A16E-5F95AF921559}" presName="txShp" presStyleLbl="node1" presStyleIdx="5" presStyleCnt="6">
        <dgm:presLayoutVars>
          <dgm:bulletEnabled val="1"/>
        </dgm:presLayoutVars>
      </dgm:prSet>
      <dgm:spPr/>
      <dgm:t>
        <a:bodyPr/>
        <a:lstStyle/>
        <a:p>
          <a:endParaRPr lang="en-US"/>
        </a:p>
      </dgm:t>
    </dgm:pt>
  </dgm:ptLst>
  <dgm:cxnLst>
    <dgm:cxn modelId="{2AD650AA-9A02-48D6-BE2A-75CFDF99F8B3}" type="presOf" srcId="{484190DA-74D8-42EE-AFA1-E8C3D1B66D1F}" destId="{96E22862-6347-4A83-BA5E-2B49B8F78932}" srcOrd="0" destOrd="0" presId="urn:microsoft.com/office/officeart/2005/8/layout/vList3"/>
    <dgm:cxn modelId="{FD3649C4-B335-45A0-B9E1-BE2F9A24BE01}" srcId="{AD3CFE6C-3AA9-4E8F-93B6-D6D9B67BE3F7}" destId="{7862AAE3-B259-41C8-9E40-45F308D07CFC}" srcOrd="4" destOrd="0" parTransId="{AD1AF4A8-7DCE-480D-9781-37E64ABADAE3}" sibTransId="{9104DF7C-42D7-4F96-BEAE-D8EF628410C2}"/>
    <dgm:cxn modelId="{F4873EE4-71B2-4F40-B2E5-5E823C3A9119}" type="presOf" srcId="{27D54141-BAEB-43E8-A16E-5F95AF921559}" destId="{E70D331C-7100-4929-AB53-FFDF1DA870F9}" srcOrd="0" destOrd="0" presId="urn:microsoft.com/office/officeart/2005/8/layout/vList3"/>
    <dgm:cxn modelId="{E86AF044-E8F8-4649-BE03-1740404AB3FF}" srcId="{AD3CFE6C-3AA9-4E8F-93B6-D6D9B67BE3F7}" destId="{27D54141-BAEB-43E8-A16E-5F95AF921559}" srcOrd="5" destOrd="0" parTransId="{B44164D4-FBF9-4461-97BB-DF47BEA77B27}" sibTransId="{028D0CF8-C467-44F0-B459-D133261416C5}"/>
    <dgm:cxn modelId="{212216D2-D4A9-4630-8F61-52E62B058231}" type="presOf" srcId="{7862AAE3-B259-41C8-9E40-45F308D07CFC}" destId="{80872C2A-2889-4F09-8B8E-E02C289EF5E6}" srcOrd="0" destOrd="0" presId="urn:microsoft.com/office/officeart/2005/8/layout/vList3"/>
    <dgm:cxn modelId="{4793BC09-B772-4024-8A7E-B46122FCB142}" type="presOf" srcId="{B268438E-20CE-4751-A232-E73EAE4758B5}" destId="{CE79583F-192E-411E-9459-88D0C95E383F}" srcOrd="0" destOrd="0" presId="urn:microsoft.com/office/officeart/2005/8/layout/vList3"/>
    <dgm:cxn modelId="{D672AC50-6F1C-4B37-90F3-758DC7BF26D9}" srcId="{AD3CFE6C-3AA9-4E8F-93B6-D6D9B67BE3F7}" destId="{B268438E-20CE-4751-A232-E73EAE4758B5}" srcOrd="3" destOrd="0" parTransId="{9CE23360-DD16-4CDF-9552-82D351FB71D1}" sibTransId="{9E1D3463-8DE5-4DDA-BBB4-AC5EE3FD870E}"/>
    <dgm:cxn modelId="{CE0B12F0-F220-4258-91BB-431D583D995D}" type="presOf" srcId="{AD3CFE6C-3AA9-4E8F-93B6-D6D9B67BE3F7}" destId="{45C68349-9CBF-4EE2-A031-D34C9A063255}" srcOrd="0" destOrd="0" presId="urn:microsoft.com/office/officeart/2005/8/layout/vList3"/>
    <dgm:cxn modelId="{5185FD23-C466-4C6D-AD4F-06031B4CB117}" srcId="{AD3CFE6C-3AA9-4E8F-93B6-D6D9B67BE3F7}" destId="{57D4F252-F007-4691-90C0-67B65568DBF3}" srcOrd="1" destOrd="0" parTransId="{9D62E3C2-D8C7-479E-B4CD-D442FB685D5F}" sibTransId="{BF7AC942-E38C-4007-85BB-E51CF1754D52}"/>
    <dgm:cxn modelId="{B7B9B216-2CD0-497C-B302-EB38A343A8AD}" srcId="{AD3CFE6C-3AA9-4E8F-93B6-D6D9B67BE3F7}" destId="{D0F57F23-0DCF-406B-BA8D-633A3150D922}" srcOrd="2" destOrd="0" parTransId="{05C7F200-A10E-4455-BE62-145D59C4FA0D}" sibTransId="{33926F71-78AF-4BDA-AA8B-680073B3D589}"/>
    <dgm:cxn modelId="{55D5798C-81B8-48B8-B996-7D1DE70E0979}" type="presOf" srcId="{D0F57F23-0DCF-406B-BA8D-633A3150D922}" destId="{390C2EB5-EC66-4070-9054-E37EAD15DEA5}" srcOrd="0" destOrd="0" presId="urn:microsoft.com/office/officeart/2005/8/layout/vList3"/>
    <dgm:cxn modelId="{C39152C7-B0E6-4A9C-9A3B-A1059C703459}" type="presOf" srcId="{57D4F252-F007-4691-90C0-67B65568DBF3}" destId="{DD6400D7-3139-451C-AA4E-1D47A90A6179}" srcOrd="0" destOrd="0" presId="urn:microsoft.com/office/officeart/2005/8/layout/vList3"/>
    <dgm:cxn modelId="{847A4800-599D-44D7-A4CC-A0AFD9686531}" srcId="{AD3CFE6C-3AA9-4E8F-93B6-D6D9B67BE3F7}" destId="{484190DA-74D8-42EE-AFA1-E8C3D1B66D1F}" srcOrd="0" destOrd="0" parTransId="{B216B65B-9EDC-4409-88F8-881449720FBA}" sibTransId="{1DFDD323-87F2-410C-8923-1E3A4E86F0E9}"/>
    <dgm:cxn modelId="{D8842DFB-00E7-4911-90F0-7CDFC7632C99}" type="presParOf" srcId="{45C68349-9CBF-4EE2-A031-D34C9A063255}" destId="{25206753-2CAC-4FB2-8D0F-E324B5FBE3C7}" srcOrd="0" destOrd="0" presId="urn:microsoft.com/office/officeart/2005/8/layout/vList3"/>
    <dgm:cxn modelId="{D153CD10-00CB-42E3-B953-6567C238928B}" type="presParOf" srcId="{25206753-2CAC-4FB2-8D0F-E324B5FBE3C7}" destId="{7DDD204E-59B8-4FF3-AD43-611A2AB0BC97}" srcOrd="0" destOrd="0" presId="urn:microsoft.com/office/officeart/2005/8/layout/vList3"/>
    <dgm:cxn modelId="{CBC94E48-F53C-4A51-A287-01E5C72A2F3B}" type="presParOf" srcId="{25206753-2CAC-4FB2-8D0F-E324B5FBE3C7}" destId="{96E22862-6347-4A83-BA5E-2B49B8F78932}" srcOrd="1" destOrd="0" presId="urn:microsoft.com/office/officeart/2005/8/layout/vList3"/>
    <dgm:cxn modelId="{27AD154D-EB35-4EC9-AEB3-3942657C5772}" type="presParOf" srcId="{45C68349-9CBF-4EE2-A031-D34C9A063255}" destId="{1B627FD2-595E-4991-8CD4-ED677A8344E5}" srcOrd="1" destOrd="0" presId="urn:microsoft.com/office/officeart/2005/8/layout/vList3"/>
    <dgm:cxn modelId="{1FF98496-31C4-4832-8F6E-A433BCFB4BEE}" type="presParOf" srcId="{45C68349-9CBF-4EE2-A031-D34C9A063255}" destId="{AB733ED4-7745-4EB6-91FF-654F6890DE38}" srcOrd="2" destOrd="0" presId="urn:microsoft.com/office/officeart/2005/8/layout/vList3"/>
    <dgm:cxn modelId="{9A3A912F-FA77-4AEF-8059-900622770A66}" type="presParOf" srcId="{AB733ED4-7745-4EB6-91FF-654F6890DE38}" destId="{0F7BA112-BAD4-43E8-8757-049568A4BFC2}" srcOrd="0" destOrd="0" presId="urn:microsoft.com/office/officeart/2005/8/layout/vList3"/>
    <dgm:cxn modelId="{862D233A-EB0F-4981-BED6-2FE60FCD16FF}" type="presParOf" srcId="{AB733ED4-7745-4EB6-91FF-654F6890DE38}" destId="{DD6400D7-3139-451C-AA4E-1D47A90A6179}" srcOrd="1" destOrd="0" presId="urn:microsoft.com/office/officeart/2005/8/layout/vList3"/>
    <dgm:cxn modelId="{3329557E-648B-4844-A85C-316A8CCA8D62}" type="presParOf" srcId="{45C68349-9CBF-4EE2-A031-D34C9A063255}" destId="{DA5C957C-9E79-48D8-91CA-D716D49872AB}" srcOrd="3" destOrd="0" presId="urn:microsoft.com/office/officeart/2005/8/layout/vList3"/>
    <dgm:cxn modelId="{F3F9AE78-4B5A-428A-BA8C-340FE54FA637}" type="presParOf" srcId="{45C68349-9CBF-4EE2-A031-D34C9A063255}" destId="{558D7520-B3E3-4611-8C2C-BF36F3F08E0B}" srcOrd="4" destOrd="0" presId="urn:microsoft.com/office/officeart/2005/8/layout/vList3"/>
    <dgm:cxn modelId="{AB7A8B3A-76BC-4B55-9D1D-D81015D9741A}" type="presParOf" srcId="{558D7520-B3E3-4611-8C2C-BF36F3F08E0B}" destId="{5132900B-E4E5-4B94-842E-17B034A16683}" srcOrd="0" destOrd="0" presId="urn:microsoft.com/office/officeart/2005/8/layout/vList3"/>
    <dgm:cxn modelId="{DDFBCF9A-BA25-42C6-9FBF-A62239D4F625}" type="presParOf" srcId="{558D7520-B3E3-4611-8C2C-BF36F3F08E0B}" destId="{390C2EB5-EC66-4070-9054-E37EAD15DEA5}" srcOrd="1" destOrd="0" presId="urn:microsoft.com/office/officeart/2005/8/layout/vList3"/>
    <dgm:cxn modelId="{B08EB1B1-5417-4CFB-9A53-56E455C88E4F}" type="presParOf" srcId="{45C68349-9CBF-4EE2-A031-D34C9A063255}" destId="{631FCD35-EFE6-42E1-AB91-B81AFF3BE83B}" srcOrd="5" destOrd="0" presId="urn:microsoft.com/office/officeart/2005/8/layout/vList3"/>
    <dgm:cxn modelId="{001E5A95-8262-475F-83AC-83A457D89670}" type="presParOf" srcId="{45C68349-9CBF-4EE2-A031-D34C9A063255}" destId="{94F50980-606F-41EB-A005-A9E32D420BAD}" srcOrd="6" destOrd="0" presId="urn:microsoft.com/office/officeart/2005/8/layout/vList3"/>
    <dgm:cxn modelId="{1F2DADC6-C3C0-4F17-8D08-E9DBC40831C5}" type="presParOf" srcId="{94F50980-606F-41EB-A005-A9E32D420BAD}" destId="{153901EB-EA1D-4E5E-822F-2300C6A0C875}" srcOrd="0" destOrd="0" presId="urn:microsoft.com/office/officeart/2005/8/layout/vList3"/>
    <dgm:cxn modelId="{B1EE796C-00AF-4AFA-B5F7-9E5A8AE6AB4C}" type="presParOf" srcId="{94F50980-606F-41EB-A005-A9E32D420BAD}" destId="{CE79583F-192E-411E-9459-88D0C95E383F}" srcOrd="1" destOrd="0" presId="urn:microsoft.com/office/officeart/2005/8/layout/vList3"/>
    <dgm:cxn modelId="{85B81100-75A0-4A28-A899-4FA856BAB327}" type="presParOf" srcId="{45C68349-9CBF-4EE2-A031-D34C9A063255}" destId="{4707106D-B35B-484F-B272-8C0DC207ECDC}" srcOrd="7" destOrd="0" presId="urn:microsoft.com/office/officeart/2005/8/layout/vList3"/>
    <dgm:cxn modelId="{BE481D24-7C25-4C5C-BAE1-84F20F4EFC23}" type="presParOf" srcId="{45C68349-9CBF-4EE2-A031-D34C9A063255}" destId="{BB618981-34A9-4A55-BA24-E4598C951E0B}" srcOrd="8" destOrd="0" presId="urn:microsoft.com/office/officeart/2005/8/layout/vList3"/>
    <dgm:cxn modelId="{64F34B62-204F-4AAF-9AB8-84F956C81751}" type="presParOf" srcId="{BB618981-34A9-4A55-BA24-E4598C951E0B}" destId="{B27932C3-2261-4B98-85AC-D66BA7C0707B}" srcOrd="0" destOrd="0" presId="urn:microsoft.com/office/officeart/2005/8/layout/vList3"/>
    <dgm:cxn modelId="{49C80633-D4C3-471B-A5EB-75049CD0939A}" type="presParOf" srcId="{BB618981-34A9-4A55-BA24-E4598C951E0B}" destId="{80872C2A-2889-4F09-8B8E-E02C289EF5E6}" srcOrd="1" destOrd="0" presId="urn:microsoft.com/office/officeart/2005/8/layout/vList3"/>
    <dgm:cxn modelId="{108261CC-1CD9-4AAA-9F2A-B20E632E9901}" type="presParOf" srcId="{45C68349-9CBF-4EE2-A031-D34C9A063255}" destId="{1381F6BA-69A7-4396-8A7D-41008840E59D}" srcOrd="9" destOrd="0" presId="urn:microsoft.com/office/officeart/2005/8/layout/vList3"/>
    <dgm:cxn modelId="{4D966339-8745-4B99-8699-B46E2EE2F062}" type="presParOf" srcId="{45C68349-9CBF-4EE2-A031-D34C9A063255}" destId="{564E4D2D-7274-4FC9-B8E0-4935FDB9178F}" srcOrd="10" destOrd="0" presId="urn:microsoft.com/office/officeart/2005/8/layout/vList3"/>
    <dgm:cxn modelId="{2DF72146-029E-4707-8C53-A6D8B577D7A6}" type="presParOf" srcId="{564E4D2D-7274-4FC9-B8E0-4935FDB9178F}" destId="{3157220C-782D-4CA9-9D30-AFD85C083247}" srcOrd="0" destOrd="0" presId="urn:microsoft.com/office/officeart/2005/8/layout/vList3"/>
    <dgm:cxn modelId="{5DA273C0-CF09-49D0-80EC-0E8F0B8DB990}" type="presParOf" srcId="{564E4D2D-7274-4FC9-B8E0-4935FDB9178F}" destId="{E70D331C-7100-4929-AB53-FFDF1DA870F9}" srcOrd="1" destOrd="0" presId="urn:microsoft.com/office/officeart/2005/8/layout/vList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E22862-6347-4A83-BA5E-2B49B8F78932}">
      <dsp:nvSpPr>
        <dsp:cNvPr id="0" name=""/>
        <dsp:cNvSpPr/>
      </dsp:nvSpPr>
      <dsp:spPr>
        <a:xfrm rot="10800000">
          <a:off x="714120" y="1905"/>
          <a:ext cx="2330958" cy="507997"/>
        </a:xfrm>
        <a:prstGeom prst="homePlate">
          <a:avLst/>
        </a:prstGeom>
        <a:solidFill>
          <a:srgbClr val="05D1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13" tIns="53340" rIns="99568" bIns="53340" numCol="1" spcCol="1270" anchor="ctr" anchorCtr="0">
          <a:noAutofit/>
        </a:bodyPr>
        <a:lstStyle/>
        <a:p>
          <a:pPr lvl="0" algn="ctr" defTabSz="622300" rtl="0">
            <a:lnSpc>
              <a:spcPct val="90000"/>
            </a:lnSpc>
            <a:spcBef>
              <a:spcPct val="0"/>
            </a:spcBef>
            <a:spcAft>
              <a:spcPct val="35000"/>
            </a:spcAft>
          </a:pPr>
          <a:r>
            <a:rPr lang="en-US" sz="1400" kern="1200" dirty="0" smtClean="0"/>
            <a:t>Include cumulative by category</a:t>
          </a:r>
          <a:endParaRPr lang="en-US" sz="1400" kern="1200" dirty="0"/>
        </a:p>
      </dsp:txBody>
      <dsp:txXfrm rot="10800000">
        <a:off x="714120" y="1905"/>
        <a:ext cx="2330958" cy="507997"/>
      </dsp:txXfrm>
    </dsp:sp>
    <dsp:sp modelId="{7DDD204E-59B8-4FF3-AD43-611A2AB0BC97}">
      <dsp:nvSpPr>
        <dsp:cNvPr id="0" name=""/>
        <dsp:cNvSpPr/>
      </dsp:nvSpPr>
      <dsp:spPr>
        <a:xfrm>
          <a:off x="460121" y="1905"/>
          <a:ext cx="507997" cy="507997"/>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400D7-3139-451C-AA4E-1D47A90A6179}">
      <dsp:nvSpPr>
        <dsp:cNvPr id="0" name=""/>
        <dsp:cNvSpPr/>
      </dsp:nvSpPr>
      <dsp:spPr>
        <a:xfrm rot="10800000">
          <a:off x="714120" y="661543"/>
          <a:ext cx="2330958" cy="507997"/>
        </a:xfrm>
        <a:prstGeom prst="homePlate">
          <a:avLst/>
        </a:prstGeom>
        <a:solidFill>
          <a:srgbClr val="04AC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13" tIns="53340" rIns="99568" bIns="53340" numCol="1" spcCol="1270" anchor="ctr" anchorCtr="0">
          <a:noAutofit/>
        </a:bodyPr>
        <a:lstStyle/>
        <a:p>
          <a:pPr lvl="0" algn="ctr" defTabSz="622300" rtl="0">
            <a:lnSpc>
              <a:spcPct val="90000"/>
            </a:lnSpc>
            <a:spcBef>
              <a:spcPct val="0"/>
            </a:spcBef>
            <a:spcAft>
              <a:spcPct val="35000"/>
            </a:spcAft>
          </a:pPr>
          <a:r>
            <a:rPr lang="en-US" sz="1400" kern="1200" dirty="0" smtClean="0"/>
            <a:t>No overspending</a:t>
          </a:r>
          <a:endParaRPr lang="en-US" sz="1400" kern="1200" dirty="0"/>
        </a:p>
      </dsp:txBody>
      <dsp:txXfrm rot="10800000">
        <a:off x="714120" y="661543"/>
        <a:ext cx="2330958" cy="507997"/>
      </dsp:txXfrm>
    </dsp:sp>
    <dsp:sp modelId="{0F7BA112-BAD4-43E8-8757-049568A4BFC2}">
      <dsp:nvSpPr>
        <dsp:cNvPr id="0" name=""/>
        <dsp:cNvSpPr/>
      </dsp:nvSpPr>
      <dsp:spPr>
        <a:xfrm>
          <a:off x="460121" y="661543"/>
          <a:ext cx="507997" cy="507997"/>
        </a:xfrm>
        <a:prstGeom prst="ellipse">
          <a:avLst/>
        </a:prstGeom>
        <a:solidFill>
          <a:schemeClr val="accent4">
            <a:tint val="50000"/>
            <a:hueOff val="2743997"/>
            <a:satOff val="8827"/>
            <a:lumOff val="-5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0C2EB5-EC66-4070-9054-E37EAD15DEA5}">
      <dsp:nvSpPr>
        <dsp:cNvPr id="0" name=""/>
        <dsp:cNvSpPr/>
      </dsp:nvSpPr>
      <dsp:spPr>
        <a:xfrm rot="10800000">
          <a:off x="714120" y="1321182"/>
          <a:ext cx="2330958" cy="507997"/>
        </a:xfrm>
        <a:prstGeom prst="homePlate">
          <a:avLst/>
        </a:prstGeom>
        <a:solidFill>
          <a:srgbClr val="1FC3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13" tIns="53340" rIns="99568" bIns="53340" numCol="1" spcCol="1270" anchor="ctr" anchorCtr="0">
          <a:noAutofit/>
        </a:bodyPr>
        <a:lstStyle/>
        <a:p>
          <a:pPr lvl="0" algn="ctr" defTabSz="622300" rtl="0">
            <a:lnSpc>
              <a:spcPct val="90000"/>
            </a:lnSpc>
            <a:spcBef>
              <a:spcPct val="0"/>
            </a:spcBef>
            <a:spcAft>
              <a:spcPct val="35000"/>
            </a:spcAft>
          </a:pPr>
          <a:r>
            <a:rPr lang="en-US" sz="1400" kern="1200" dirty="0" smtClean="0"/>
            <a:t>Within award period</a:t>
          </a:r>
          <a:endParaRPr lang="en-US" sz="1400" kern="1200" dirty="0"/>
        </a:p>
      </dsp:txBody>
      <dsp:txXfrm rot="10800000">
        <a:off x="714120" y="1321182"/>
        <a:ext cx="2330958" cy="507997"/>
      </dsp:txXfrm>
    </dsp:sp>
    <dsp:sp modelId="{5132900B-E4E5-4B94-842E-17B034A16683}">
      <dsp:nvSpPr>
        <dsp:cNvPr id="0" name=""/>
        <dsp:cNvSpPr/>
      </dsp:nvSpPr>
      <dsp:spPr>
        <a:xfrm>
          <a:off x="460121" y="1321182"/>
          <a:ext cx="507997" cy="507997"/>
        </a:xfrm>
        <a:prstGeom prst="ellipse">
          <a:avLst/>
        </a:prstGeom>
        <a:solidFill>
          <a:schemeClr val="accent4">
            <a:tint val="50000"/>
            <a:hueOff val="5487995"/>
            <a:satOff val="17654"/>
            <a:lumOff val="-1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79583F-192E-411E-9459-88D0C95E383F}">
      <dsp:nvSpPr>
        <dsp:cNvPr id="0" name=""/>
        <dsp:cNvSpPr/>
      </dsp:nvSpPr>
      <dsp:spPr>
        <a:xfrm rot="10800000">
          <a:off x="714120" y="1980820"/>
          <a:ext cx="2330958" cy="507997"/>
        </a:xfrm>
        <a:prstGeom prst="homePlate">
          <a:avLst/>
        </a:prstGeom>
        <a:solidFill>
          <a:srgbClr val="4AA0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13" tIns="53340" rIns="99568" bIns="53340" numCol="1" spcCol="1270" anchor="ctr" anchorCtr="0">
          <a:noAutofit/>
        </a:bodyPr>
        <a:lstStyle/>
        <a:p>
          <a:pPr lvl="0" algn="ctr" defTabSz="622300" rtl="0">
            <a:lnSpc>
              <a:spcPct val="90000"/>
            </a:lnSpc>
            <a:spcBef>
              <a:spcPct val="0"/>
            </a:spcBef>
            <a:spcAft>
              <a:spcPct val="35000"/>
            </a:spcAft>
          </a:pPr>
          <a:r>
            <a:rPr lang="en-US" sz="1400" kern="1200" dirty="0" smtClean="0"/>
            <a:t>Scope of work</a:t>
          </a:r>
          <a:endParaRPr lang="en-US" sz="1400" kern="1200" dirty="0"/>
        </a:p>
      </dsp:txBody>
      <dsp:txXfrm rot="10800000">
        <a:off x="714120" y="1980820"/>
        <a:ext cx="2330958" cy="507997"/>
      </dsp:txXfrm>
    </dsp:sp>
    <dsp:sp modelId="{153901EB-EA1D-4E5E-822F-2300C6A0C875}">
      <dsp:nvSpPr>
        <dsp:cNvPr id="0" name=""/>
        <dsp:cNvSpPr/>
      </dsp:nvSpPr>
      <dsp:spPr>
        <a:xfrm>
          <a:off x="460121" y="1980820"/>
          <a:ext cx="507997" cy="507997"/>
        </a:xfrm>
        <a:prstGeom prst="ellipse">
          <a:avLst/>
        </a:prstGeom>
        <a:solidFill>
          <a:schemeClr val="accent4">
            <a:tint val="50000"/>
            <a:hueOff val="8231992"/>
            <a:satOff val="26480"/>
            <a:lumOff val="-17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872C2A-2889-4F09-8B8E-E02C289EF5E6}">
      <dsp:nvSpPr>
        <dsp:cNvPr id="0" name=""/>
        <dsp:cNvSpPr/>
      </dsp:nvSpPr>
      <dsp:spPr>
        <a:xfrm rot="10800000">
          <a:off x="714120" y="2640458"/>
          <a:ext cx="2330958" cy="507997"/>
        </a:xfrm>
        <a:prstGeom prst="homePlate">
          <a:avLst/>
        </a:prstGeom>
        <a:solidFill>
          <a:srgbClr val="007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13" tIns="53340" rIns="99568" bIns="53340" numCol="1" spcCol="1270" anchor="ctr" anchorCtr="0">
          <a:noAutofit/>
        </a:bodyPr>
        <a:lstStyle/>
        <a:p>
          <a:pPr lvl="0" algn="ctr" defTabSz="622300" rtl="0">
            <a:lnSpc>
              <a:spcPct val="90000"/>
            </a:lnSpc>
            <a:spcBef>
              <a:spcPct val="0"/>
            </a:spcBef>
            <a:spcAft>
              <a:spcPct val="35000"/>
            </a:spcAft>
          </a:pPr>
          <a:r>
            <a:rPr lang="en-US" sz="1400" kern="1200" dirty="0" smtClean="0"/>
            <a:t>Final invoice due 45 days after end date</a:t>
          </a:r>
          <a:endParaRPr lang="en-US" sz="1400" kern="1200" dirty="0"/>
        </a:p>
      </dsp:txBody>
      <dsp:txXfrm rot="10800000">
        <a:off x="714120" y="2640458"/>
        <a:ext cx="2330958" cy="507997"/>
      </dsp:txXfrm>
    </dsp:sp>
    <dsp:sp modelId="{B27932C3-2261-4B98-85AC-D66BA7C0707B}">
      <dsp:nvSpPr>
        <dsp:cNvPr id="0" name=""/>
        <dsp:cNvSpPr/>
      </dsp:nvSpPr>
      <dsp:spPr>
        <a:xfrm>
          <a:off x="460121" y="2640458"/>
          <a:ext cx="507997" cy="507997"/>
        </a:xfrm>
        <a:prstGeom prst="ellipse">
          <a:avLst/>
        </a:prstGeom>
        <a:solidFill>
          <a:schemeClr val="accent4">
            <a:tint val="50000"/>
            <a:hueOff val="10975989"/>
            <a:satOff val="35307"/>
            <a:lumOff val="-2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0D331C-7100-4929-AB53-FFDF1DA870F9}">
      <dsp:nvSpPr>
        <dsp:cNvPr id="0" name=""/>
        <dsp:cNvSpPr/>
      </dsp:nvSpPr>
      <dsp:spPr>
        <a:xfrm rot="10800000">
          <a:off x="714120" y="3300096"/>
          <a:ext cx="2330958" cy="507997"/>
        </a:xfrm>
        <a:prstGeom prst="homePlate">
          <a:avLst/>
        </a:prstGeom>
        <a:solidFill>
          <a:srgbClr val="16524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13" tIns="53340" rIns="99568" bIns="53340" numCol="1" spcCol="1270" anchor="ctr" anchorCtr="0">
          <a:noAutofit/>
        </a:bodyPr>
        <a:lstStyle/>
        <a:p>
          <a:pPr lvl="0" algn="ctr" defTabSz="622300" rtl="0">
            <a:lnSpc>
              <a:spcPct val="90000"/>
            </a:lnSpc>
            <a:spcBef>
              <a:spcPct val="0"/>
            </a:spcBef>
            <a:spcAft>
              <a:spcPct val="35000"/>
            </a:spcAft>
          </a:pPr>
          <a:r>
            <a:rPr lang="en-US" sz="1400" kern="1200" dirty="0" smtClean="0"/>
            <a:t>Sign, date, subcontract ID</a:t>
          </a:r>
          <a:endParaRPr lang="en-US" sz="1400" kern="1200" dirty="0"/>
        </a:p>
      </dsp:txBody>
      <dsp:txXfrm rot="10800000">
        <a:off x="714120" y="3300096"/>
        <a:ext cx="2330958" cy="507997"/>
      </dsp:txXfrm>
    </dsp:sp>
    <dsp:sp modelId="{3157220C-782D-4CA9-9D30-AFD85C083247}">
      <dsp:nvSpPr>
        <dsp:cNvPr id="0" name=""/>
        <dsp:cNvSpPr/>
      </dsp:nvSpPr>
      <dsp:spPr>
        <a:xfrm>
          <a:off x="460121" y="3300096"/>
          <a:ext cx="507997" cy="507997"/>
        </a:xfrm>
        <a:prstGeom prst="ellipse">
          <a:avLst/>
        </a:prstGeom>
        <a:solidFill>
          <a:schemeClr val="accent4">
            <a:tint val="50000"/>
            <a:hueOff val="13719987"/>
            <a:satOff val="44134"/>
            <a:lumOff val="-28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E40E7C-1B23-4755-82D8-1FEC4BB86831}" type="datetimeFigureOut">
              <a:rPr lang="en-US" smtClean="0"/>
              <a:pPr/>
              <a:t>4/20/2012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E67DF1-F4D9-45F9-944C-675865EE5847}"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kern="1200" dirty="0" smtClean="0">
              <a:solidFill>
                <a:schemeClr val="tx1"/>
              </a:solidFill>
              <a:latin typeface="+mn-lt"/>
              <a:ea typeface="+mn-ea"/>
              <a:cs typeface="+mn-cs"/>
            </a:endParaRPr>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file: tab important pages. Bring </a:t>
            </a:r>
            <a:r>
              <a:rPr lang="en-US" smtClean="0"/>
              <a:t>sample file.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Reconcile with invoice</a:t>
            </a:r>
            <a:r>
              <a:rPr lang="en-US" sz="1200" kern="1200" baseline="0" dirty="0" smtClean="0">
                <a:solidFill>
                  <a:schemeClr val="tx1"/>
                </a:solidFill>
                <a:latin typeface="+mn-lt"/>
                <a:ea typeface="+mn-ea"/>
                <a:cs typeface="+mn-cs"/>
              </a:rPr>
              <a:t> with your financial reports</a:t>
            </a:r>
          </a:p>
          <a:p>
            <a:pPr lvl="0"/>
            <a:r>
              <a:rPr lang="en-US" sz="1200" kern="1200" baseline="0" dirty="0" smtClean="0">
                <a:solidFill>
                  <a:schemeClr val="tx1"/>
                </a:solidFill>
                <a:latin typeface="+mn-lt"/>
                <a:ea typeface="+mn-ea"/>
                <a:cs typeface="+mn-cs"/>
              </a:rPr>
              <a:t>Expect to provide backup on at least one invoice.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45042C3-4697-4EA0-A1D6-B16F69C81DFC}"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45042C3-4697-4EA0-A1D6-B16F69C81DFC}"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45042C3-4697-4EA0-A1D6-B16F69C81DFC}"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en-US" dirty="0" smtClean="0"/>
              <a:t>G&amp;C Workshop 4/26/00</a:t>
            </a: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Seems like a lot of rules doesn’t it?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en-US" dirty="0" smtClean="0"/>
              <a:t>G&amp;C Workshop 4/26/00</a:t>
            </a: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600" dirty="0" smtClean="0"/>
          </a:p>
          <a:p>
            <a:r>
              <a:rPr lang="en-US" sz="1600" dirty="0" smtClean="0"/>
              <a:t>Allocable means: Whole expense on the grant or parts</a:t>
            </a:r>
          </a:p>
          <a:p>
            <a:endParaRPr lang="en-US" sz="1600" dirty="0" smtClean="0"/>
          </a:p>
          <a:p>
            <a:r>
              <a:rPr lang="en-US" sz="1600" dirty="0" smtClean="0"/>
              <a:t>OMB = Office of Management &amp; Budget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Reasonable: laptop cover from Sax</a:t>
            </a:r>
            <a:r>
              <a:rPr lang="en-US" baseline="0" dirty="0" smtClean="0"/>
              <a:t> 5</a:t>
            </a:r>
            <a:r>
              <a:rPr lang="en-US" baseline="30000" dirty="0" smtClean="0"/>
              <a:t>th</a:t>
            </a:r>
            <a:r>
              <a:rPr lang="en-US" baseline="0" dirty="0" smtClean="0"/>
              <a:t> Avenue</a:t>
            </a:r>
          </a:p>
          <a:p>
            <a:r>
              <a:rPr lang="en-US" baseline="0" dirty="0" smtClean="0"/>
              <a:t>Consistently treated: laptops used by multiple projects, usually reported in your </a:t>
            </a:r>
            <a:r>
              <a:rPr lang="en-US" baseline="0" dirty="0" err="1" smtClean="0"/>
              <a:t>F&amp;A</a:t>
            </a:r>
            <a:r>
              <a:rPr lang="en-US" baseline="0" dirty="0" smtClean="0"/>
              <a:t> negotiations as part of the A pool.</a:t>
            </a:r>
          </a:p>
          <a:p>
            <a:r>
              <a:rPr lang="en-US" baseline="0" dirty="0" smtClean="0"/>
              <a:t>“Always charged” isn’t a good explanation.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en-US" dirty="0" smtClean="0"/>
              <a:t>G&amp;C Workshop 4/26/00</a:t>
            </a: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Define additional compensation: A-21 “Charges for work performed on sponsored agreements will be based on the individual faculty member’s regular compensation</a:t>
            </a:r>
            <a:r>
              <a:rPr lang="en-US" dirty="0" smtClean="0"/>
              <a:t>.”</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t>Things</a:t>
            </a:r>
            <a:r>
              <a:rPr lang="en-US" sz="1600" baseline="0" dirty="0" smtClean="0"/>
              <a:t> to consider when making your decisions.</a:t>
            </a:r>
            <a:endParaRPr lang="en-US" sz="1600" dirty="0" smtClean="0"/>
          </a:p>
          <a:p>
            <a:pPr eaLnBrk="1" hangingPunct="1">
              <a:spcBef>
                <a:spcPct val="0"/>
              </a:spcBef>
            </a:pPr>
            <a:r>
              <a:rPr lang="en-US" sz="1600" dirty="0" smtClean="0"/>
              <a:t>Department &amp; PI know the financial details OSP provides oversight</a:t>
            </a:r>
          </a:p>
          <a:p>
            <a:pPr eaLnBrk="1" hangingPunct="1">
              <a:spcBef>
                <a:spcPct val="0"/>
              </a:spcBef>
            </a:pPr>
            <a:endParaRPr lang="en-US" sz="1600" dirty="0" smtClean="0"/>
          </a:p>
          <a:p>
            <a:pPr eaLnBrk="1" hangingPunct="1">
              <a:spcBef>
                <a:spcPct val="0"/>
              </a:spcBef>
            </a:pPr>
            <a:r>
              <a:rPr lang="en-US" sz="1600" dirty="0" smtClean="0"/>
              <a:t>Compliance refers to what the agreement says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en-US" dirty="0" smtClean="0"/>
              <a:t>G&amp;C Workshop 4/26/00</a:t>
            </a: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Indirect costs represent the expenses of doing business that are not readily identified with a particular grant, contract, project function or activity, but are necessary for the general operation of the organization and the conduct of activities it performs. In theory, costs like heat, light, accounting and personnel might be charged directly if little meters could record minutes in a cross-cutting manner. Practical difficulties preclude such an approach. Therefore, cost allocation plans or indirect cost rates are used to distribute those costs to benefiting revenue sources.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r>
              <a:rPr lang="en-US" sz="1400" kern="1200" dirty="0">
                <a:solidFill>
                  <a:srgbClr val="FFFFFF"/>
                </a:solidFill>
                <a:latin typeface="Times"/>
                <a:ea typeface="+mn-ea"/>
                <a:cs typeface="+mn-cs"/>
              </a:rPr>
              <a:t>August 2007</a:t>
            </a: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dirty="0">
              <a:solidFill>
                <a:srgbClr val="FFFFFF"/>
              </a:solidFill>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C3583BC3-76AC-4E7F-9944-ED786AC7BA89}" type="slidenum">
              <a:rPr lang="en-US" sz="1400" kern="1200">
                <a:solidFill>
                  <a:srgbClr val="FFFFFF"/>
                </a:solidFill>
                <a:latin typeface="Times"/>
                <a:ea typeface="+mn-ea"/>
                <a:cs typeface="+mn-cs"/>
              </a:rPr>
              <a:pPr algn="r" rtl="0" eaLnBrk="0" fontAlgn="base" hangingPunct="0">
                <a:spcBef>
                  <a:spcPct val="0"/>
                </a:spcBef>
                <a:spcAft>
                  <a:spcPct val="0"/>
                </a:spcAft>
                <a:defRPr/>
              </a:pPr>
              <a:t>‹#›</a:t>
            </a:fld>
            <a:endParaRPr lang="en-US" sz="1400" kern="1200" dirty="0">
              <a:solidFill>
                <a:srgbClr val="FFFFFF"/>
              </a:solidFill>
              <a:latin typeface="Times"/>
              <a:ea typeface="+mn-ea"/>
              <a:cs typeface="+mn-cs"/>
            </a:endParaRPr>
          </a:p>
        </p:txBody>
      </p:sp>
    </p:spTree>
  </p:cSld>
  <p:clrMapOvr>
    <a:masterClrMapping/>
  </p:clrMapOvr>
  <p:transition advClick="0" advTm="7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r>
              <a:rPr lang="en-US" sz="1400" kern="1200" dirty="0">
                <a:solidFill>
                  <a:srgbClr val="FFFFFF"/>
                </a:solidFill>
                <a:latin typeface="Times"/>
                <a:ea typeface="+mn-ea"/>
                <a:cs typeface="+mn-cs"/>
              </a:rPr>
              <a:t>August 2007</a:t>
            </a: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dirty="0">
              <a:solidFill>
                <a:srgbClr val="FFFFFF"/>
              </a:solidFill>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1D66A1BF-5553-4D59-8273-6FD01FFB6E05}" type="slidenum">
              <a:rPr lang="en-US" sz="1400" kern="1200">
                <a:solidFill>
                  <a:srgbClr val="FFFFFF"/>
                </a:solidFill>
                <a:latin typeface="Times"/>
                <a:ea typeface="+mn-ea"/>
                <a:cs typeface="+mn-cs"/>
              </a:rPr>
              <a:pPr algn="r" rtl="0" eaLnBrk="0" fontAlgn="base" hangingPunct="0">
                <a:spcBef>
                  <a:spcPct val="0"/>
                </a:spcBef>
                <a:spcAft>
                  <a:spcPct val="0"/>
                </a:spcAft>
                <a:defRPr/>
              </a:pPr>
              <a:t>‹#›</a:t>
            </a:fld>
            <a:endParaRPr lang="en-US" sz="1400" kern="1200" dirty="0">
              <a:solidFill>
                <a:srgbClr val="FFFFFF"/>
              </a:solidFill>
              <a:latin typeface="Times"/>
              <a:ea typeface="+mn-ea"/>
              <a:cs typeface="+mn-cs"/>
            </a:endParaRPr>
          </a:p>
        </p:txBody>
      </p:sp>
    </p:spTree>
  </p:cSld>
  <p:clrMapOvr>
    <a:masterClrMapping/>
  </p:clrMapOvr>
  <p:transition advClick="0" advTm="7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r>
              <a:rPr lang="en-US" sz="1400" kern="1200" dirty="0">
                <a:solidFill>
                  <a:srgbClr val="FFFFFF"/>
                </a:solidFill>
                <a:latin typeface="Times"/>
                <a:ea typeface="+mn-ea"/>
                <a:cs typeface="+mn-cs"/>
              </a:rPr>
              <a:t>August 2007</a:t>
            </a: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dirty="0">
              <a:solidFill>
                <a:srgbClr val="FFFFFF"/>
              </a:solidFill>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4ACB41AC-64FB-4F6D-BC47-7101E6A9EF05}" type="slidenum">
              <a:rPr lang="en-US" sz="1400" kern="1200">
                <a:solidFill>
                  <a:srgbClr val="FFFFFF"/>
                </a:solidFill>
                <a:latin typeface="Times"/>
                <a:ea typeface="+mn-ea"/>
                <a:cs typeface="+mn-cs"/>
              </a:rPr>
              <a:pPr algn="r" rtl="0" eaLnBrk="0" fontAlgn="base" hangingPunct="0">
                <a:spcBef>
                  <a:spcPct val="0"/>
                </a:spcBef>
                <a:spcAft>
                  <a:spcPct val="0"/>
                </a:spcAft>
                <a:defRPr/>
              </a:pPr>
              <a:t>‹#›</a:t>
            </a:fld>
            <a:endParaRPr lang="en-US" sz="1400" kern="1200" dirty="0">
              <a:solidFill>
                <a:srgbClr val="FFFFFF"/>
              </a:solidFill>
              <a:latin typeface="Times"/>
              <a:ea typeface="+mn-ea"/>
              <a:cs typeface="+mn-cs"/>
            </a:endParaRPr>
          </a:p>
        </p:txBody>
      </p:sp>
    </p:spTree>
  </p:cSld>
  <p:clrMapOvr>
    <a:masterClrMapping/>
  </p:clrMapOvr>
  <p:transition advClick="0" advTm="700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581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581400" cy="4525963"/>
          </a:xfrm>
        </p:spPr>
        <p:txBody>
          <a:bodyPr/>
          <a:lstStyle/>
          <a:p>
            <a:pPr lvl="0"/>
            <a:endParaRPr lang="en-US" noProof="0" dirty="0" smtClean="0"/>
          </a:p>
        </p:txBody>
      </p:sp>
    </p:spTree>
  </p:cSld>
  <p:clrMapOvr>
    <a:masterClrMapping/>
  </p:clrMapOvr>
  <p:transition advClick="0" advTm="700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1470126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503178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3913142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704831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250000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BC01E"/>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2116852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175105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r>
              <a:rPr lang="en-US" sz="1400" kern="1200" dirty="0">
                <a:solidFill>
                  <a:srgbClr val="FFFFFF"/>
                </a:solidFill>
                <a:latin typeface="Times"/>
                <a:ea typeface="+mn-ea"/>
                <a:cs typeface="+mn-cs"/>
              </a:rPr>
              <a:t>August 2007</a:t>
            </a: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dirty="0">
              <a:solidFill>
                <a:srgbClr val="FFFFFF"/>
              </a:solidFill>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A00BFB3F-ABF7-4C94-A3AE-42A5DE8FCB19}" type="slidenum">
              <a:rPr lang="en-US" sz="1400" kern="1200">
                <a:solidFill>
                  <a:srgbClr val="FFFFFF"/>
                </a:solidFill>
                <a:latin typeface="Times"/>
                <a:ea typeface="+mn-ea"/>
                <a:cs typeface="+mn-cs"/>
              </a:rPr>
              <a:pPr algn="r" rtl="0" eaLnBrk="0" fontAlgn="base" hangingPunct="0">
                <a:spcBef>
                  <a:spcPct val="0"/>
                </a:spcBef>
                <a:spcAft>
                  <a:spcPct val="0"/>
                </a:spcAft>
                <a:defRPr/>
              </a:pPr>
              <a:t>‹#›</a:t>
            </a:fld>
            <a:endParaRPr lang="en-US" sz="1400" kern="1200" dirty="0">
              <a:solidFill>
                <a:srgbClr val="FFFFFF"/>
              </a:solidFill>
              <a:latin typeface="Times"/>
              <a:ea typeface="+mn-ea"/>
              <a:cs typeface="+mn-cs"/>
            </a:endParaRPr>
          </a:p>
        </p:txBody>
      </p:sp>
    </p:spTree>
  </p:cSld>
  <p:clrMapOvr>
    <a:masterClrMapping/>
  </p:clrMapOvr>
  <p:transition advClick="0" advTm="700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FBC01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1092002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2268442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147012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503178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3913142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704831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2500003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BC01E"/>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2116852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1751050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FBC01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109200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r>
              <a:rPr lang="en-US" sz="1400" kern="1200" dirty="0">
                <a:solidFill>
                  <a:srgbClr val="FFFFFF"/>
                </a:solidFill>
                <a:latin typeface="Times"/>
                <a:ea typeface="+mn-ea"/>
                <a:cs typeface="+mn-cs"/>
              </a:rPr>
              <a:t>August 2007</a:t>
            </a: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dirty="0">
              <a:solidFill>
                <a:srgbClr val="FFFFFF"/>
              </a:solidFill>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EA613677-2961-40AC-8E1F-7734D3A466D9}" type="slidenum">
              <a:rPr lang="en-US" sz="1400" kern="1200">
                <a:solidFill>
                  <a:srgbClr val="FFFFFF"/>
                </a:solidFill>
                <a:latin typeface="Times"/>
                <a:ea typeface="+mn-ea"/>
                <a:cs typeface="+mn-cs"/>
              </a:rPr>
              <a:pPr algn="r" rtl="0" eaLnBrk="0" fontAlgn="base" hangingPunct="0">
                <a:spcBef>
                  <a:spcPct val="0"/>
                </a:spcBef>
                <a:spcAft>
                  <a:spcPct val="0"/>
                </a:spcAft>
                <a:defRPr/>
              </a:pPr>
              <a:t>‹#›</a:t>
            </a:fld>
            <a:endParaRPr lang="en-US" sz="1400" kern="1200" dirty="0">
              <a:solidFill>
                <a:srgbClr val="FFFFFF"/>
              </a:solidFill>
              <a:latin typeface="Times"/>
              <a:ea typeface="+mn-ea"/>
              <a:cs typeface="+mn-cs"/>
            </a:endParaRPr>
          </a:p>
        </p:txBody>
      </p:sp>
    </p:spTree>
  </p:cSld>
  <p:clrMapOvr>
    <a:masterClrMapping/>
  </p:clrMapOvr>
  <p:transition advClick="0" advTm="7000"/>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2268442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1470126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503178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3913142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704831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2500003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BC01E"/>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2116852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17510503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FBC01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1092002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2268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r>
              <a:rPr lang="en-US" sz="1400" kern="1200" dirty="0">
                <a:solidFill>
                  <a:srgbClr val="FFFFFF"/>
                </a:solidFill>
                <a:latin typeface="Times"/>
                <a:ea typeface="+mn-ea"/>
                <a:cs typeface="+mn-cs"/>
              </a:rPr>
              <a:t>August 2007</a:t>
            </a:r>
          </a:p>
        </p:txBody>
      </p:sp>
      <p:sp>
        <p:nvSpPr>
          <p:cNvPr id="6"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dirty="0">
              <a:solidFill>
                <a:srgbClr val="FFFFFF"/>
              </a:solidFill>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2CF36C67-C373-4847-850E-42D00E688EE8}" type="slidenum">
              <a:rPr lang="en-US" sz="1400" kern="1200">
                <a:solidFill>
                  <a:srgbClr val="FFFFFF"/>
                </a:solidFill>
                <a:latin typeface="Times"/>
                <a:ea typeface="+mn-ea"/>
                <a:cs typeface="+mn-cs"/>
              </a:rPr>
              <a:pPr algn="r" rtl="0" eaLnBrk="0" fontAlgn="base" hangingPunct="0">
                <a:spcBef>
                  <a:spcPct val="0"/>
                </a:spcBef>
                <a:spcAft>
                  <a:spcPct val="0"/>
                </a:spcAft>
                <a:defRPr/>
              </a:pPr>
              <a:t>‹#›</a:t>
            </a:fld>
            <a:endParaRPr lang="en-US" sz="1400" kern="1200" dirty="0">
              <a:solidFill>
                <a:srgbClr val="FFFFFF"/>
              </a:solidFill>
              <a:latin typeface="Times"/>
              <a:ea typeface="+mn-ea"/>
              <a:cs typeface="+mn-cs"/>
            </a:endParaRPr>
          </a:p>
        </p:txBody>
      </p:sp>
    </p:spTree>
  </p:cSld>
  <p:clrMapOvr>
    <a:masterClrMapping/>
  </p:clrMapOvr>
  <p:transition advClick="0" advTm="700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1470126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503178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3913142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704831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2500003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BC01E"/>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2116852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175105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FBC01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1092002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E705E73-0206-8F48-99A6-E36A2D20B8E7}" type="datetimeFigureOut">
              <a:rPr lang="en-US" smtClean="0"/>
              <a:pPr/>
              <a:t>4/20/2012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CA8BD-6E5B-824E-99A0-867864C62794}" type="slidenum">
              <a:rPr lang="en-US" smtClean="0"/>
              <a:pPr/>
              <a:t>‹#›</a:t>
            </a:fld>
            <a:endParaRPr lang="en-US" dirty="0"/>
          </a:p>
        </p:txBody>
      </p:sp>
    </p:spTree>
    <p:extLst>
      <p:ext uri="{BB962C8B-B14F-4D97-AF65-F5344CB8AC3E}">
        <p14:creationId xmlns:p14="http://schemas.microsoft.com/office/powerpoint/2010/main" xmlns="" val="226844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r>
              <a:rPr lang="en-US" sz="1400" kern="1200" dirty="0">
                <a:solidFill>
                  <a:srgbClr val="FFFFFF"/>
                </a:solidFill>
                <a:latin typeface="Times"/>
                <a:ea typeface="+mn-ea"/>
                <a:cs typeface="+mn-cs"/>
              </a:rPr>
              <a:t>August 2007</a:t>
            </a:r>
          </a:p>
        </p:txBody>
      </p:sp>
      <p:sp>
        <p:nvSpPr>
          <p:cNvPr id="8"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dirty="0">
              <a:solidFill>
                <a:srgbClr val="FFFFFF"/>
              </a:solidFill>
              <a:latin typeface="Times"/>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0AEFC911-DA2F-49F8-83E0-209B6AA85A92}" type="slidenum">
              <a:rPr lang="en-US" sz="1400" kern="1200">
                <a:solidFill>
                  <a:srgbClr val="FFFFFF"/>
                </a:solidFill>
                <a:latin typeface="Times"/>
                <a:ea typeface="+mn-ea"/>
                <a:cs typeface="+mn-cs"/>
              </a:rPr>
              <a:pPr algn="r" rtl="0" eaLnBrk="0" fontAlgn="base" hangingPunct="0">
                <a:spcBef>
                  <a:spcPct val="0"/>
                </a:spcBef>
                <a:spcAft>
                  <a:spcPct val="0"/>
                </a:spcAft>
                <a:defRPr/>
              </a:pPr>
              <a:t>‹#›</a:t>
            </a:fld>
            <a:endParaRPr lang="en-US" sz="1400" kern="1200" dirty="0">
              <a:solidFill>
                <a:srgbClr val="FFFFFF"/>
              </a:solidFill>
              <a:latin typeface="Times"/>
              <a:ea typeface="+mn-ea"/>
              <a:cs typeface="+mn-cs"/>
            </a:endParaRPr>
          </a:p>
        </p:txBody>
      </p:sp>
    </p:spTree>
  </p:cSld>
  <p:clrMapOvr>
    <a:masterClrMapping/>
  </p:clrMapOvr>
  <p:transition advClick="0" advTm="7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r>
              <a:rPr lang="en-US" sz="1400" kern="1200" dirty="0">
                <a:solidFill>
                  <a:srgbClr val="FFFFFF"/>
                </a:solidFill>
                <a:latin typeface="Times"/>
                <a:ea typeface="+mn-ea"/>
                <a:cs typeface="+mn-cs"/>
              </a:rPr>
              <a:t>August 2007</a:t>
            </a:r>
          </a:p>
        </p:txBody>
      </p:sp>
      <p:sp>
        <p:nvSpPr>
          <p:cNvPr id="4"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dirty="0">
              <a:solidFill>
                <a:srgbClr val="FFFFFF"/>
              </a:solidFill>
              <a:latin typeface="Times"/>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7031A215-6DF4-4D38-A584-EFE2F7C0FCCE}" type="slidenum">
              <a:rPr lang="en-US" sz="1400" kern="1200">
                <a:solidFill>
                  <a:srgbClr val="FFFFFF"/>
                </a:solidFill>
                <a:latin typeface="Times"/>
                <a:ea typeface="+mn-ea"/>
                <a:cs typeface="+mn-cs"/>
              </a:rPr>
              <a:pPr algn="r" rtl="0" eaLnBrk="0" fontAlgn="base" hangingPunct="0">
                <a:spcBef>
                  <a:spcPct val="0"/>
                </a:spcBef>
                <a:spcAft>
                  <a:spcPct val="0"/>
                </a:spcAft>
                <a:defRPr/>
              </a:pPr>
              <a:t>‹#›</a:t>
            </a:fld>
            <a:endParaRPr lang="en-US" sz="1400" kern="1200" dirty="0">
              <a:solidFill>
                <a:srgbClr val="FFFFFF"/>
              </a:solidFill>
              <a:latin typeface="Times"/>
              <a:ea typeface="+mn-ea"/>
              <a:cs typeface="+mn-cs"/>
            </a:endParaRPr>
          </a:p>
        </p:txBody>
      </p:sp>
    </p:spTree>
  </p:cSld>
  <p:clrMapOvr>
    <a:masterClrMapping/>
  </p:clrMapOvr>
  <p:transition advClick="0" advTm="7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r>
              <a:rPr lang="en-US" sz="1400" kern="1200" dirty="0">
                <a:solidFill>
                  <a:srgbClr val="FFFFFF"/>
                </a:solidFill>
                <a:latin typeface="Times"/>
                <a:ea typeface="+mn-ea"/>
                <a:cs typeface="+mn-cs"/>
              </a:rPr>
              <a:t>August 2007</a:t>
            </a:r>
          </a:p>
        </p:txBody>
      </p:sp>
      <p:sp>
        <p:nvSpPr>
          <p:cNvPr id="3"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dirty="0">
              <a:solidFill>
                <a:srgbClr val="FFFFFF"/>
              </a:solidFill>
              <a:latin typeface="Times"/>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AD36030A-95CE-44F7-B5EF-7B74957BD869}" type="slidenum">
              <a:rPr lang="en-US" sz="1400" kern="1200">
                <a:solidFill>
                  <a:srgbClr val="FFFFFF"/>
                </a:solidFill>
                <a:latin typeface="Times"/>
                <a:ea typeface="+mn-ea"/>
                <a:cs typeface="+mn-cs"/>
              </a:rPr>
              <a:pPr algn="r" rtl="0" eaLnBrk="0" fontAlgn="base" hangingPunct="0">
                <a:spcBef>
                  <a:spcPct val="0"/>
                </a:spcBef>
                <a:spcAft>
                  <a:spcPct val="0"/>
                </a:spcAft>
                <a:defRPr/>
              </a:pPr>
              <a:t>‹#›</a:t>
            </a:fld>
            <a:endParaRPr lang="en-US" sz="1400" kern="1200" dirty="0">
              <a:solidFill>
                <a:srgbClr val="FFFFFF"/>
              </a:solidFill>
              <a:latin typeface="Times"/>
              <a:ea typeface="+mn-ea"/>
              <a:cs typeface="+mn-cs"/>
            </a:endParaRPr>
          </a:p>
        </p:txBody>
      </p:sp>
    </p:spTree>
  </p:cSld>
  <p:clrMapOvr>
    <a:masterClrMapping/>
  </p:clrMapOvr>
  <p:transition advClick="0" advTm="7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r>
              <a:rPr lang="en-US" sz="1400" kern="1200" dirty="0">
                <a:solidFill>
                  <a:srgbClr val="FFFFFF"/>
                </a:solidFill>
                <a:latin typeface="Times"/>
                <a:ea typeface="+mn-ea"/>
                <a:cs typeface="+mn-cs"/>
              </a:rPr>
              <a:t>August 2007</a:t>
            </a:r>
          </a:p>
        </p:txBody>
      </p:sp>
      <p:sp>
        <p:nvSpPr>
          <p:cNvPr id="6"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dirty="0">
              <a:solidFill>
                <a:srgbClr val="FFFFFF"/>
              </a:solidFill>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349510B0-949F-4FE8-968A-74987C115331}" type="slidenum">
              <a:rPr lang="en-US" sz="1400" kern="1200">
                <a:solidFill>
                  <a:srgbClr val="FFFFFF"/>
                </a:solidFill>
                <a:latin typeface="Times"/>
                <a:ea typeface="+mn-ea"/>
                <a:cs typeface="+mn-cs"/>
              </a:rPr>
              <a:pPr algn="r" rtl="0" eaLnBrk="0" fontAlgn="base" hangingPunct="0">
                <a:spcBef>
                  <a:spcPct val="0"/>
                </a:spcBef>
                <a:spcAft>
                  <a:spcPct val="0"/>
                </a:spcAft>
                <a:defRPr/>
              </a:pPr>
              <a:t>‹#›</a:t>
            </a:fld>
            <a:endParaRPr lang="en-US" sz="1400" kern="1200" dirty="0">
              <a:solidFill>
                <a:srgbClr val="FFFFFF"/>
              </a:solidFill>
              <a:latin typeface="Times"/>
              <a:ea typeface="+mn-ea"/>
              <a:cs typeface="+mn-cs"/>
            </a:endParaRPr>
          </a:p>
        </p:txBody>
      </p:sp>
    </p:spTree>
  </p:cSld>
  <p:clrMapOvr>
    <a:masterClrMapping/>
  </p:clrMapOvr>
  <p:transition advClick="0" advTm="7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r>
              <a:rPr lang="en-US" sz="1400" kern="1200" dirty="0">
                <a:solidFill>
                  <a:srgbClr val="FFFFFF"/>
                </a:solidFill>
                <a:latin typeface="Times"/>
                <a:ea typeface="+mn-ea"/>
                <a:cs typeface="+mn-cs"/>
              </a:rPr>
              <a:t>August 2007</a:t>
            </a:r>
          </a:p>
        </p:txBody>
      </p:sp>
      <p:sp>
        <p:nvSpPr>
          <p:cNvPr id="6"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dirty="0">
              <a:solidFill>
                <a:srgbClr val="FFFFFF"/>
              </a:solidFill>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4C28D599-2E72-44B6-83D9-6F6E9DB3D2D2}" type="slidenum">
              <a:rPr lang="en-US" sz="1400" kern="1200">
                <a:solidFill>
                  <a:srgbClr val="FFFFFF"/>
                </a:solidFill>
                <a:latin typeface="Times"/>
                <a:ea typeface="+mn-ea"/>
                <a:cs typeface="+mn-cs"/>
              </a:rPr>
              <a:pPr algn="r" rtl="0" eaLnBrk="0" fontAlgn="base" hangingPunct="0">
                <a:spcBef>
                  <a:spcPct val="0"/>
                </a:spcBef>
                <a:spcAft>
                  <a:spcPct val="0"/>
                </a:spcAft>
                <a:defRPr/>
              </a:pPr>
              <a:t>‹#›</a:t>
            </a:fld>
            <a:endParaRPr lang="en-US" sz="1400" kern="1200" dirty="0">
              <a:solidFill>
                <a:srgbClr val="FFFFFF"/>
              </a:solidFill>
              <a:latin typeface="Times"/>
              <a:ea typeface="+mn-ea"/>
              <a:cs typeface="+mn-cs"/>
            </a:endParaRPr>
          </a:p>
        </p:txBody>
      </p:sp>
    </p:spTree>
  </p:cSld>
  <p:clrMapOvr>
    <a:masterClrMapping/>
  </p:clrMapOvr>
  <p:transition advClick="0" advTm="7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2.jpe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2.jpeg"/><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2.jpeg"/><Relationship Id="rId5" Type="http://schemas.openxmlformats.org/officeDocument/2006/relationships/slideLayout" Target="../slideLayouts/slideLayout44.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eaLnBrk="0" fontAlgn="base" hangingPunct="0">
              <a:spcBef>
                <a:spcPct val="0"/>
              </a:spcBef>
              <a:spcAft>
                <a:spcPct val="0"/>
              </a:spcAft>
              <a:defRPr/>
            </a:pPr>
            <a:r>
              <a:rPr lang="en-US" kern="1200" dirty="0">
                <a:solidFill>
                  <a:srgbClr val="FFFFFF"/>
                </a:solidFill>
                <a:latin typeface="Times"/>
                <a:ea typeface="+mn-ea"/>
                <a:cs typeface="+mn-cs"/>
              </a:rPr>
              <a:t>August 2007</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eaLnBrk="0" fontAlgn="base" hangingPunct="0">
              <a:spcBef>
                <a:spcPct val="0"/>
              </a:spcBef>
              <a:spcAft>
                <a:spcPct val="0"/>
              </a:spcAft>
              <a:defRPr/>
            </a:pPr>
            <a:endParaRPr lang="en-US" kern="1200" dirty="0">
              <a:solidFill>
                <a:srgbClr val="FFFFFF"/>
              </a:solidFill>
              <a:latin typeface="Times"/>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eaLnBrk="0" fontAlgn="base" hangingPunct="0">
              <a:spcBef>
                <a:spcPct val="0"/>
              </a:spcBef>
              <a:spcAft>
                <a:spcPct val="0"/>
              </a:spcAft>
              <a:defRPr/>
            </a:pPr>
            <a:fld id="{2B79CF48-DC59-467F-B02D-9B3495F1F75B}" type="slidenum">
              <a:rPr lang="en-US" kern="1200">
                <a:solidFill>
                  <a:srgbClr val="FFFFFF"/>
                </a:solidFill>
                <a:latin typeface="Times"/>
                <a:ea typeface="+mn-ea"/>
                <a:cs typeface="+mn-cs"/>
              </a:rPr>
              <a:pPr rtl="0" eaLnBrk="0" fontAlgn="base" hangingPunct="0">
                <a:spcBef>
                  <a:spcPct val="0"/>
                </a:spcBef>
                <a:spcAft>
                  <a:spcPct val="0"/>
                </a:spcAft>
                <a:defRPr/>
              </a:pPr>
              <a:t>‹#›</a:t>
            </a:fld>
            <a:endParaRPr lang="en-US" kern="1200" dirty="0">
              <a:solidFill>
                <a:srgbClr val="FFFFFF"/>
              </a:solidFill>
              <a:latin typeface="Times"/>
              <a:ea typeface="+mn-ea"/>
              <a:cs typeface="+mn-cs"/>
            </a:endParaRPr>
          </a:p>
        </p:txBody>
      </p:sp>
      <p:pic>
        <p:nvPicPr>
          <p:cNvPr id="7" name="Picture 6"/>
          <p:cNvPicPr>
            <a:picLocks noChangeAspect="1"/>
          </p:cNvPicPr>
          <p:nvPr userDrawn="1"/>
        </p:nvPicPr>
        <p:blipFill>
          <a:blip r:embed="rId15" cstate="print">
            <a:extLst>
              <a:ext uri="{28A0092B-C50C-407E-A947-70E740481C1C}">
                <a14:useLocalDpi xmlns:lc="http://schemas.openxmlformats.org/drawingml/2006/lockedCanvas" xmlns:a14="http://schemas.microsoft.com/office/drawing/2010/main" xmlns="" val="0"/>
              </a:ext>
            </a:extLst>
          </a:blip>
          <a:stretch>
            <a:fillRect/>
          </a:stretch>
        </p:blipFill>
        <p:spPr>
          <a:xfrm>
            <a:off x="0" y="0"/>
            <a:ext cx="9144000" cy="6858000"/>
          </a:xfrm>
          <a:prstGeom prst="rect">
            <a:avLst/>
          </a:prstGeom>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advClick="0" advTm="7000"/>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05E73-0206-8F48-99A6-E36A2D20B8E7}" type="datetimeFigureOut">
              <a:rPr lang="en-US" smtClean="0"/>
              <a:pPr/>
              <a:t>4/20/2012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CA8BD-6E5B-824E-99A0-867864C62794}" type="slidenum">
              <a:rPr lang="en-US" smtClean="0"/>
              <a:pPr/>
              <a:t>‹#›</a:t>
            </a:fld>
            <a:endParaRPr lang="en-US" dirty="0"/>
          </a:p>
        </p:txBody>
      </p:sp>
      <p:pic>
        <p:nvPicPr>
          <p:cNvPr id="17" name="Picture 16"/>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99099314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05E73-0206-8F48-99A6-E36A2D20B8E7}" type="datetimeFigureOut">
              <a:rPr lang="en-US" smtClean="0"/>
              <a:pPr/>
              <a:t>4/20/2012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CA8BD-6E5B-824E-99A0-867864C62794}" type="slidenum">
              <a:rPr lang="en-US" smtClean="0"/>
              <a:pPr/>
              <a:t>‹#›</a:t>
            </a:fld>
            <a:endParaRPr lang="en-US" dirty="0"/>
          </a:p>
        </p:txBody>
      </p:sp>
      <p:pic>
        <p:nvPicPr>
          <p:cNvPr id="17" name="Picture 16"/>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99099314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05E73-0206-8F48-99A6-E36A2D20B8E7}" type="datetimeFigureOut">
              <a:rPr lang="en-US" smtClean="0"/>
              <a:pPr/>
              <a:t>4/20/2012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CA8BD-6E5B-824E-99A0-867864C62794}" type="slidenum">
              <a:rPr lang="en-US" smtClean="0"/>
              <a:pPr/>
              <a:t>‹#›</a:t>
            </a:fld>
            <a:endParaRPr lang="en-US" dirty="0"/>
          </a:p>
        </p:txBody>
      </p:sp>
      <p:pic>
        <p:nvPicPr>
          <p:cNvPr id="17" name="Picture 16"/>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99099314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05E73-0206-8F48-99A6-E36A2D20B8E7}" type="datetimeFigureOut">
              <a:rPr lang="en-US" smtClean="0"/>
              <a:pPr/>
              <a:t>4/20/2012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CA8BD-6E5B-824E-99A0-867864C62794}" type="slidenum">
              <a:rPr lang="en-US" smtClean="0"/>
              <a:pPr/>
              <a:t>‹#›</a:t>
            </a:fld>
            <a:endParaRPr lang="en-US" dirty="0"/>
          </a:p>
        </p:txBody>
      </p:sp>
      <p:pic>
        <p:nvPicPr>
          <p:cNvPr id="17" name="Picture 16"/>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9909931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3.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oleObject" Target="../embeddings/oleObject1.bin"/><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457200" y="914400"/>
            <a:ext cx="8305800" cy="2286000"/>
          </a:xfrm>
        </p:spPr>
        <p:txBody>
          <a:bodyPr>
            <a:normAutofit fontScale="90000"/>
          </a:bodyPr>
          <a:lstStyle/>
          <a:p>
            <a:pPr eaLnBrk="1" hangingPunct="1">
              <a:spcBef>
                <a:spcPts val="400"/>
              </a:spcBef>
            </a:pPr>
            <a:r>
              <a:rPr lang="en-US" dirty="0" smtClean="0"/>
              <a:t/>
            </a:r>
            <a:br>
              <a:rPr lang="en-US" dirty="0" smtClean="0"/>
            </a:br>
            <a:r>
              <a:rPr lang="en-US" sz="600" b="1" dirty="0" smtClean="0"/>
              <a:t> </a:t>
            </a:r>
            <a:r>
              <a:rPr lang="en-US" dirty="0" smtClean="0"/>
              <a:t/>
            </a:r>
            <a:br>
              <a:rPr lang="en-US" dirty="0" smtClean="0"/>
            </a:br>
            <a:r>
              <a:rPr lang="en-US" b="1" dirty="0" smtClean="0">
                <a:solidFill>
                  <a:schemeClr val="tx2"/>
                </a:solidFill>
                <a:latin typeface="+mj-lt"/>
                <a:ea typeface="+mj-ea"/>
                <a:cs typeface="+mj-cs"/>
              </a:rPr>
              <a:t>2013 INBRE Project</a:t>
            </a:r>
            <a:br>
              <a:rPr lang="en-US" b="1" dirty="0" smtClean="0">
                <a:solidFill>
                  <a:schemeClr val="tx2"/>
                </a:solidFill>
                <a:latin typeface="+mj-lt"/>
                <a:ea typeface="+mj-ea"/>
                <a:cs typeface="+mj-cs"/>
              </a:rPr>
            </a:br>
            <a:r>
              <a:rPr lang="en-US" sz="1000" b="1" dirty="0" smtClean="0"/>
              <a:t> </a:t>
            </a:r>
            <a:r>
              <a:rPr lang="en-US" b="1" dirty="0" smtClean="0">
                <a:solidFill>
                  <a:schemeClr val="tx2"/>
                </a:solidFill>
                <a:latin typeface="+mj-lt"/>
                <a:ea typeface="+mj-ea"/>
                <a:cs typeface="+mj-cs"/>
              </a:rPr>
              <a:t/>
            </a:r>
            <a:br>
              <a:rPr lang="en-US" b="1" dirty="0" smtClean="0">
                <a:solidFill>
                  <a:schemeClr val="tx2"/>
                </a:solidFill>
                <a:latin typeface="+mj-lt"/>
                <a:ea typeface="+mj-ea"/>
                <a:cs typeface="+mj-cs"/>
              </a:rPr>
            </a:br>
            <a:r>
              <a:rPr lang="en-US" b="1" dirty="0" smtClean="0"/>
              <a:t> Subaward Management </a:t>
            </a:r>
            <a:r>
              <a:rPr lang="en-US" dirty="0" smtClean="0">
                <a:solidFill>
                  <a:schemeClr val="tx2"/>
                </a:solidFill>
                <a:latin typeface="+mj-lt"/>
                <a:ea typeface="+mj-ea"/>
                <a:cs typeface="+mj-cs"/>
              </a:rPr>
              <a:t/>
            </a:r>
            <a:br>
              <a:rPr lang="en-US" dirty="0" smtClean="0">
                <a:solidFill>
                  <a:schemeClr val="tx2"/>
                </a:solidFill>
                <a:latin typeface="+mj-lt"/>
                <a:ea typeface="+mj-ea"/>
                <a:cs typeface="+mj-cs"/>
              </a:rPr>
            </a:br>
            <a:r>
              <a:rPr lang="en-US" dirty="0" smtClean="0"/>
              <a:t/>
            </a:r>
            <a:br>
              <a:rPr lang="en-US" dirty="0" smtClean="0"/>
            </a:br>
            <a:endParaRPr lang="en-US" dirty="0" smtClean="0"/>
          </a:p>
        </p:txBody>
      </p:sp>
      <p:sp>
        <p:nvSpPr>
          <p:cNvPr id="4099" name="Subtitle 2"/>
          <p:cNvSpPr>
            <a:spLocks noGrp="1"/>
          </p:cNvSpPr>
          <p:nvPr>
            <p:ph type="subTitle" idx="4294967295"/>
          </p:nvPr>
        </p:nvSpPr>
        <p:spPr>
          <a:xfrm>
            <a:off x="1371600" y="3886200"/>
            <a:ext cx="6400800" cy="1752600"/>
          </a:xfrm>
        </p:spPr>
        <p:txBody>
          <a:bodyPr/>
          <a:lstStyle/>
          <a:p>
            <a:pPr eaLnBrk="1" hangingPunct="1"/>
            <a:r>
              <a:rPr lang="en-US" sz="2800" dirty="0" smtClean="0"/>
              <a:t>Barbara Bunge</a:t>
            </a:r>
          </a:p>
          <a:p>
            <a:pPr eaLnBrk="1" hangingPunct="1"/>
            <a:r>
              <a:rPr lang="en-US" sz="1600" dirty="0" smtClean="0"/>
              <a:t>MSU Subaward Manager</a:t>
            </a:r>
          </a:p>
          <a:p>
            <a:pPr eaLnBrk="1" hangingPunct="1"/>
            <a:r>
              <a:rPr lang="en-US" sz="1600" dirty="0" smtClean="0"/>
              <a:t>(406) 994-2381</a:t>
            </a:r>
          </a:p>
          <a:p>
            <a:pPr eaLnBrk="1" hangingPunct="1"/>
            <a:r>
              <a:rPr lang="en-US" sz="1600" dirty="0" smtClean="0"/>
              <a:t>bbunge@montana.edu</a:t>
            </a:r>
          </a:p>
        </p:txBody>
      </p:sp>
    </p:spTree>
  </p:cSld>
  <p:clrMapOvr>
    <a:masterClrMapping/>
  </p:clrMapOvr>
  <p:transition advClick="0" advTm="7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Share</a:t>
            </a:r>
            <a:endParaRPr lang="en-US" dirty="0"/>
          </a:p>
        </p:txBody>
      </p:sp>
      <p:sp>
        <p:nvSpPr>
          <p:cNvPr id="3" name="Content Placeholder 2"/>
          <p:cNvSpPr>
            <a:spLocks noGrp="1"/>
          </p:cNvSpPr>
          <p:nvPr>
            <p:ph sz="half" idx="1"/>
          </p:nvPr>
        </p:nvSpPr>
        <p:spPr>
          <a:xfrm>
            <a:off x="685800" y="1981200"/>
            <a:ext cx="7772400" cy="4114800"/>
          </a:xfrm>
        </p:spPr>
        <p:txBody>
          <a:bodyPr/>
          <a:lstStyle/>
          <a:p>
            <a:pPr>
              <a:buNone/>
            </a:pPr>
            <a:r>
              <a:rPr lang="en-US" sz="2000" b="1" dirty="0" smtClean="0"/>
              <a:t>Federal regulations require that cost sharing be:</a:t>
            </a:r>
          </a:p>
          <a:p>
            <a:r>
              <a:rPr lang="en-US" sz="2000" dirty="0" smtClean="0"/>
              <a:t>Verifiable</a:t>
            </a:r>
          </a:p>
          <a:p>
            <a:r>
              <a:rPr lang="en-US" sz="2000" dirty="0" smtClean="0"/>
              <a:t>Allowable</a:t>
            </a:r>
          </a:p>
          <a:p>
            <a:r>
              <a:rPr lang="en-US" sz="2000" dirty="0" smtClean="0"/>
              <a:t>Incurred during the period of the award</a:t>
            </a:r>
          </a:p>
          <a:p>
            <a:r>
              <a:rPr lang="en-US" sz="2000" dirty="0" smtClean="0"/>
              <a:t>Not from other Federally-funded sources</a:t>
            </a:r>
          </a:p>
          <a:p>
            <a:endParaRPr lang="en-US" sz="2000" dirty="0" smtClean="0"/>
          </a:p>
          <a:p>
            <a:pPr>
              <a:buNone/>
            </a:pPr>
            <a:r>
              <a:rPr lang="en-US" sz="2000" b="1" dirty="0" smtClean="0"/>
              <a:t>Cost sharing for awards should be separately tracked and reported</a:t>
            </a:r>
            <a:endParaRPr lang="en-US" sz="2000" dirty="0"/>
          </a:p>
        </p:txBody>
      </p:sp>
    </p:spTree>
  </p:cSld>
  <p:clrMapOvr>
    <a:masterClrMapping/>
  </p:clrMapOvr>
  <p:transition advClick="0" advTm="7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81200"/>
            <a:ext cx="8686800" cy="3352800"/>
          </a:xfrm>
        </p:spPr>
        <p:txBody>
          <a:bodyPr/>
          <a:lstStyle/>
          <a:p>
            <a:pPr>
              <a:buFont typeface="Arial" pitchFamily="34" charset="0"/>
              <a:buChar char="•"/>
            </a:pPr>
            <a:endParaRPr lang="en-US" sz="1600" dirty="0" smtClean="0"/>
          </a:p>
          <a:p>
            <a:pPr>
              <a:buNone/>
            </a:pPr>
            <a:r>
              <a:rPr lang="en-US" sz="2000" dirty="0" smtClean="0"/>
              <a:t>Prior approval required:</a:t>
            </a:r>
          </a:p>
          <a:p>
            <a:pPr>
              <a:buNone/>
            </a:pPr>
            <a:endParaRPr lang="en-US" sz="400" dirty="0" smtClean="0"/>
          </a:p>
          <a:p>
            <a:pPr>
              <a:buFont typeface="Arial" pitchFamily="34" charset="0"/>
              <a:buChar char="•"/>
            </a:pPr>
            <a:r>
              <a:rPr lang="en-US" sz="1800" dirty="0" smtClean="0"/>
              <a:t>Changes in the amounts of budget categories, i.e. travel, salaries etc. </a:t>
            </a:r>
          </a:p>
          <a:p>
            <a:pPr>
              <a:buFont typeface="Arial" pitchFamily="34" charset="0"/>
              <a:buChar char="•"/>
            </a:pPr>
            <a:r>
              <a:rPr lang="en-US" sz="1800" dirty="0" smtClean="0"/>
              <a:t>Equipment not in approved budget</a:t>
            </a:r>
          </a:p>
          <a:p>
            <a:pPr>
              <a:buFont typeface="Arial" pitchFamily="34" charset="0"/>
              <a:buChar char="•"/>
            </a:pPr>
            <a:r>
              <a:rPr lang="en-US" sz="1800" dirty="0" smtClean="0"/>
              <a:t>Inclusion of costs requiring prior approval in OMB Cost Principles</a:t>
            </a:r>
          </a:p>
          <a:p>
            <a:pPr>
              <a:buFont typeface="Arial" pitchFamily="34" charset="0"/>
              <a:buChar char="•"/>
            </a:pPr>
            <a:r>
              <a:rPr lang="en-US" sz="1800" dirty="0" smtClean="0"/>
              <a:t>Extended absence, or change of Principal Investigator or other key personnel</a:t>
            </a:r>
          </a:p>
          <a:p>
            <a:pPr>
              <a:buFont typeface="Arial" pitchFamily="34" charset="0"/>
              <a:buChar char="•"/>
            </a:pPr>
            <a:r>
              <a:rPr lang="en-US" sz="1800" dirty="0" smtClean="0"/>
              <a:t>Changes to Scope of Work</a:t>
            </a:r>
          </a:p>
          <a:p>
            <a:pPr>
              <a:buFont typeface="Arial" pitchFamily="34" charset="0"/>
              <a:buChar char="•"/>
            </a:pPr>
            <a:r>
              <a:rPr lang="en-US" sz="1800" dirty="0" smtClean="0"/>
              <a:t>No-cost extension – won’t be allowed because of NIH award regulations</a:t>
            </a:r>
            <a:endParaRPr lang="en-US" sz="1800" dirty="0"/>
          </a:p>
        </p:txBody>
      </p:sp>
      <p:sp>
        <p:nvSpPr>
          <p:cNvPr id="6" name="Title 3"/>
          <p:cNvSpPr>
            <a:spLocks noGrp="1"/>
          </p:cNvSpPr>
          <p:nvPr>
            <p:ph type="title"/>
          </p:nvPr>
        </p:nvSpPr>
        <p:spPr>
          <a:xfrm>
            <a:off x="685800" y="609600"/>
            <a:ext cx="7772400" cy="1143000"/>
          </a:xfrm>
        </p:spPr>
        <p:txBody>
          <a:bodyPr/>
          <a:lstStyle/>
          <a:p>
            <a:pPr algn="l" eaLnBrk="1" hangingPunct="1"/>
            <a:r>
              <a:rPr lang="en-US" sz="3400" dirty="0" smtClean="0"/>
              <a:t>Changes</a:t>
            </a:r>
          </a:p>
        </p:txBody>
      </p:sp>
    </p:spTree>
  </p:cSld>
  <p:clrMapOvr>
    <a:masterClrMapping/>
  </p:clrMapOvr>
  <p:transition advClick="0" advTm="7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MSU Subrecipient Commitment Form FFATA_Page_1.jpg"/>
          <p:cNvPicPr>
            <a:picLocks noChangeAspect="1"/>
          </p:cNvPicPr>
          <p:nvPr/>
        </p:nvPicPr>
        <p:blipFill>
          <a:blip r:embed="rId3" cstate="print"/>
          <a:stretch>
            <a:fillRect/>
          </a:stretch>
        </p:blipFill>
        <p:spPr>
          <a:xfrm>
            <a:off x="609600" y="1524000"/>
            <a:ext cx="3532909" cy="4572000"/>
          </a:xfrm>
          <a:prstGeom prst="rect">
            <a:avLst/>
          </a:prstGeom>
          <a:ln>
            <a:solidFill>
              <a:schemeClr val="tx1">
                <a:lumMod val="65000"/>
              </a:schemeClr>
            </a:solidFill>
          </a:ln>
        </p:spPr>
      </p:pic>
      <p:pic>
        <p:nvPicPr>
          <p:cNvPr id="12" name="Picture 11" descr="1MSU Subrecipient Commitment Form FFATA_Page_2.jpg"/>
          <p:cNvPicPr>
            <a:picLocks noChangeAspect="1"/>
          </p:cNvPicPr>
          <p:nvPr/>
        </p:nvPicPr>
        <p:blipFill>
          <a:blip r:embed="rId4" cstate="print"/>
          <a:stretch>
            <a:fillRect/>
          </a:stretch>
        </p:blipFill>
        <p:spPr>
          <a:xfrm>
            <a:off x="1524000" y="1295400"/>
            <a:ext cx="3532909" cy="4572000"/>
          </a:xfrm>
          <a:prstGeom prst="rect">
            <a:avLst/>
          </a:prstGeom>
          <a:ln>
            <a:solidFill>
              <a:schemeClr val="tx1">
                <a:lumMod val="65000"/>
              </a:schemeClr>
            </a:solidFill>
          </a:ln>
        </p:spPr>
      </p:pic>
      <p:pic>
        <p:nvPicPr>
          <p:cNvPr id="13" name="Picture 12" descr="1MSU Subrecipient Commitment Form FFATA_Page_3.jpg"/>
          <p:cNvPicPr>
            <a:picLocks noChangeAspect="1"/>
          </p:cNvPicPr>
          <p:nvPr/>
        </p:nvPicPr>
        <p:blipFill>
          <a:blip r:embed="rId5" cstate="print"/>
          <a:stretch>
            <a:fillRect/>
          </a:stretch>
        </p:blipFill>
        <p:spPr>
          <a:xfrm>
            <a:off x="2209800" y="1066800"/>
            <a:ext cx="3532909" cy="4572000"/>
          </a:xfrm>
          <a:prstGeom prst="rect">
            <a:avLst/>
          </a:prstGeom>
          <a:ln>
            <a:solidFill>
              <a:schemeClr val="tx1">
                <a:lumMod val="65000"/>
              </a:schemeClr>
            </a:solidFill>
          </a:ln>
        </p:spPr>
      </p:pic>
      <p:pic>
        <p:nvPicPr>
          <p:cNvPr id="14" name="Picture 13" descr="1MSU Subrecipient Commitment Form FFATA_Page_4.jpg"/>
          <p:cNvPicPr>
            <a:picLocks noChangeAspect="1"/>
          </p:cNvPicPr>
          <p:nvPr/>
        </p:nvPicPr>
        <p:blipFill>
          <a:blip r:embed="rId6" cstate="print"/>
          <a:stretch>
            <a:fillRect/>
          </a:stretch>
        </p:blipFill>
        <p:spPr>
          <a:xfrm>
            <a:off x="3962400" y="838200"/>
            <a:ext cx="3532909" cy="4572000"/>
          </a:xfrm>
          <a:prstGeom prst="rect">
            <a:avLst/>
          </a:prstGeom>
          <a:ln>
            <a:solidFill>
              <a:schemeClr val="tx1">
                <a:lumMod val="65000"/>
              </a:schemeClr>
            </a:solidFill>
          </a:ln>
        </p:spPr>
      </p:pic>
      <p:pic>
        <p:nvPicPr>
          <p:cNvPr id="15" name="Picture 14" descr="1MSU Subrecipient Commitment Form FFATA_Page_5.jpg"/>
          <p:cNvPicPr>
            <a:picLocks noChangeAspect="1"/>
          </p:cNvPicPr>
          <p:nvPr/>
        </p:nvPicPr>
        <p:blipFill>
          <a:blip r:embed="rId7" cstate="print"/>
          <a:stretch>
            <a:fillRect/>
          </a:stretch>
        </p:blipFill>
        <p:spPr>
          <a:xfrm>
            <a:off x="5257800" y="533400"/>
            <a:ext cx="3532909" cy="4572000"/>
          </a:xfrm>
          <a:prstGeom prst="rect">
            <a:avLst/>
          </a:prstGeom>
          <a:ln>
            <a:solidFill>
              <a:schemeClr val="tx1">
                <a:lumMod val="65000"/>
              </a:schemeClr>
            </a:solidFill>
          </a:ln>
        </p:spPr>
      </p:pic>
      <p:sp>
        <p:nvSpPr>
          <p:cNvPr id="17" name="TextBox 16"/>
          <p:cNvSpPr txBox="1"/>
          <p:nvPr/>
        </p:nvSpPr>
        <p:spPr>
          <a:xfrm>
            <a:off x="304800" y="304800"/>
            <a:ext cx="6705600" cy="553998"/>
          </a:xfrm>
          <a:prstGeom prst="rect">
            <a:avLst/>
          </a:prstGeom>
          <a:solidFill>
            <a:schemeClr val="accent1">
              <a:lumMod val="75000"/>
            </a:schemeClr>
          </a:solidFill>
          <a:ln>
            <a:solidFill>
              <a:schemeClr val="accent1">
                <a:lumMod val="75000"/>
              </a:schemeClr>
            </a:solidFill>
          </a:ln>
        </p:spPr>
        <p:txBody>
          <a:bodyPr wrap="square" rtlCol="0">
            <a:spAutoFit/>
          </a:bodyPr>
          <a:lstStyle/>
          <a:p>
            <a:pPr fontAlgn="base">
              <a:spcBef>
                <a:spcPct val="0"/>
              </a:spcBef>
              <a:spcAft>
                <a:spcPct val="0"/>
              </a:spcAft>
            </a:pPr>
            <a:r>
              <a:rPr lang="en-US" sz="3000" b="1" dirty="0" smtClean="0">
                <a:solidFill>
                  <a:schemeClr val="tx2"/>
                </a:solidFill>
                <a:latin typeface="+mj-lt"/>
                <a:ea typeface="+mj-ea"/>
                <a:cs typeface="+mj-cs"/>
              </a:rPr>
              <a:t>Subrecipient Commitment Form</a:t>
            </a:r>
          </a:p>
        </p:txBody>
      </p:sp>
      <p:sp>
        <p:nvSpPr>
          <p:cNvPr id="8" name="TextBox 7"/>
          <p:cNvSpPr txBox="1"/>
          <p:nvPr/>
        </p:nvSpPr>
        <p:spPr>
          <a:xfrm>
            <a:off x="2133600" y="5791200"/>
            <a:ext cx="6705600" cy="553998"/>
          </a:xfrm>
          <a:prstGeom prst="rect">
            <a:avLst/>
          </a:prstGeom>
          <a:solidFill>
            <a:schemeClr val="accent1">
              <a:lumMod val="75000"/>
            </a:schemeClr>
          </a:solidFill>
          <a:ln>
            <a:solidFill>
              <a:schemeClr val="accent1">
                <a:lumMod val="75000"/>
              </a:schemeClr>
            </a:solidFill>
          </a:ln>
        </p:spPr>
        <p:txBody>
          <a:bodyPr wrap="square" rtlCol="0">
            <a:spAutoFit/>
          </a:bodyPr>
          <a:lstStyle/>
          <a:p>
            <a:pPr fontAlgn="base">
              <a:spcBef>
                <a:spcPct val="0"/>
              </a:spcBef>
              <a:spcAft>
                <a:spcPct val="0"/>
              </a:spcAft>
            </a:pPr>
            <a:r>
              <a:rPr lang="en-US" sz="3000" b="1" dirty="0" smtClean="0">
                <a:solidFill>
                  <a:schemeClr val="tx2"/>
                </a:solidFill>
                <a:latin typeface="+mj-lt"/>
                <a:ea typeface="+mj-ea"/>
                <a:cs typeface="+mj-cs"/>
              </a:rPr>
              <a:t>Complete all, sign, return to Laurie</a:t>
            </a:r>
          </a:p>
        </p:txBody>
      </p:sp>
      <p:sp>
        <p:nvSpPr>
          <p:cNvPr id="9" name="Right Arrow 8"/>
          <p:cNvSpPr/>
          <p:nvPr/>
        </p:nvSpPr>
        <p:spPr bwMode="auto">
          <a:xfrm>
            <a:off x="381000" y="4572000"/>
            <a:ext cx="381000" cy="2286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0" name="Right Arrow 9"/>
          <p:cNvSpPr/>
          <p:nvPr/>
        </p:nvSpPr>
        <p:spPr bwMode="auto">
          <a:xfrm>
            <a:off x="381000" y="3581400"/>
            <a:ext cx="381000" cy="2286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bg/>
                                          </p:spTgt>
                                        </p:tgtEl>
                                        <p:attrNameLst>
                                          <p:attrName>style.visibility</p:attrName>
                                        </p:attrNameLst>
                                      </p:cBhvr>
                                      <p:to>
                                        <p:strVal val="visible"/>
                                      </p:to>
                                    </p:set>
                                    <p:animEffect transition="in" filter="fade">
                                      <p:cBhvr>
                                        <p:cTn id="42" dur="500"/>
                                        <p:tgtEl>
                                          <p:spTgt spid="8">
                                            <p:bg/>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fade">
                                      <p:cBhvr>
                                        <p:cTn id="4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Barbara\Barbara's desktop\subK presentation\2012\Sample Subaward Agreement_Page_1.jpg"/>
          <p:cNvPicPr>
            <a:picLocks noChangeAspect="1" noChangeArrowheads="1"/>
          </p:cNvPicPr>
          <p:nvPr/>
        </p:nvPicPr>
        <p:blipFill>
          <a:blip r:embed="rId3" cstate="print"/>
          <a:srcRect/>
          <a:stretch>
            <a:fillRect/>
          </a:stretch>
        </p:blipFill>
        <p:spPr bwMode="auto">
          <a:xfrm>
            <a:off x="381000" y="1524000"/>
            <a:ext cx="3530680" cy="4572000"/>
          </a:xfrm>
          <a:prstGeom prst="rect">
            <a:avLst/>
          </a:prstGeom>
          <a:noFill/>
          <a:ln>
            <a:solidFill>
              <a:schemeClr val="tx1">
                <a:lumMod val="65000"/>
              </a:schemeClr>
            </a:solidFill>
          </a:ln>
        </p:spPr>
      </p:pic>
      <p:pic>
        <p:nvPicPr>
          <p:cNvPr id="5123" name="Picture 3" descr="S:\Barbara\Barbara's desktop\subK presentation\2012\Sample Subaward Agreement_Page_2.jpg"/>
          <p:cNvPicPr>
            <a:picLocks noChangeAspect="1" noChangeArrowheads="1"/>
          </p:cNvPicPr>
          <p:nvPr/>
        </p:nvPicPr>
        <p:blipFill>
          <a:blip r:embed="rId4" cstate="print"/>
          <a:srcRect/>
          <a:stretch>
            <a:fillRect/>
          </a:stretch>
        </p:blipFill>
        <p:spPr bwMode="auto">
          <a:xfrm>
            <a:off x="914400" y="1371600"/>
            <a:ext cx="3530680" cy="4572000"/>
          </a:xfrm>
          <a:prstGeom prst="rect">
            <a:avLst/>
          </a:prstGeom>
          <a:noFill/>
          <a:ln>
            <a:solidFill>
              <a:schemeClr val="tx1">
                <a:lumMod val="65000"/>
              </a:schemeClr>
            </a:solidFill>
          </a:ln>
        </p:spPr>
      </p:pic>
      <p:pic>
        <p:nvPicPr>
          <p:cNvPr id="5124" name="Picture 4" descr="S:\Barbara\Barbara's desktop\subK presentation\2012\Sample Subaward Agreement_Page_3.jpg"/>
          <p:cNvPicPr>
            <a:picLocks noChangeAspect="1" noChangeArrowheads="1"/>
          </p:cNvPicPr>
          <p:nvPr/>
        </p:nvPicPr>
        <p:blipFill>
          <a:blip r:embed="rId5" cstate="print"/>
          <a:srcRect/>
          <a:stretch>
            <a:fillRect/>
          </a:stretch>
        </p:blipFill>
        <p:spPr bwMode="auto">
          <a:xfrm>
            <a:off x="1676400" y="1219200"/>
            <a:ext cx="3530681" cy="4572000"/>
          </a:xfrm>
          <a:prstGeom prst="rect">
            <a:avLst/>
          </a:prstGeom>
          <a:noFill/>
          <a:ln>
            <a:solidFill>
              <a:schemeClr val="tx1">
                <a:lumMod val="65000"/>
              </a:schemeClr>
            </a:solidFill>
          </a:ln>
        </p:spPr>
      </p:pic>
      <p:grpSp>
        <p:nvGrpSpPr>
          <p:cNvPr id="14" name="Group 13"/>
          <p:cNvGrpSpPr/>
          <p:nvPr/>
        </p:nvGrpSpPr>
        <p:grpSpPr>
          <a:xfrm>
            <a:off x="2362200" y="914400"/>
            <a:ext cx="3530680" cy="4572000"/>
            <a:chOff x="2438400" y="4419600"/>
            <a:chExt cx="3530680" cy="4572000"/>
          </a:xfrm>
        </p:grpSpPr>
        <p:pic>
          <p:nvPicPr>
            <p:cNvPr id="5125" name="Picture 5" descr="S:\Barbara\Barbara's desktop\subK presentation\2012\Sample Subaward Agreement_Page_4.jpg"/>
            <p:cNvPicPr>
              <a:picLocks noChangeAspect="1" noChangeArrowheads="1"/>
            </p:cNvPicPr>
            <p:nvPr/>
          </p:nvPicPr>
          <p:blipFill>
            <a:blip r:embed="rId6" cstate="print"/>
            <a:srcRect/>
            <a:stretch>
              <a:fillRect/>
            </a:stretch>
          </p:blipFill>
          <p:spPr bwMode="auto">
            <a:xfrm>
              <a:off x="2438400" y="4419600"/>
              <a:ext cx="3530680" cy="4572000"/>
            </a:xfrm>
            <a:prstGeom prst="rect">
              <a:avLst/>
            </a:prstGeom>
            <a:noFill/>
            <a:ln>
              <a:solidFill>
                <a:schemeClr val="tx1">
                  <a:lumMod val="65000"/>
                </a:schemeClr>
              </a:solidFill>
            </a:ln>
          </p:spPr>
        </p:pic>
        <p:pic>
          <p:nvPicPr>
            <p:cNvPr id="5129" name="Picture 9" descr="C:\Users\bbunge\AppData\Local\Microsoft\Windows\Temporary Internet Files\Content.IE5\75ITVKJJ\MC900356093[1].wmf"/>
            <p:cNvPicPr>
              <a:picLocks noChangeAspect="1" noChangeArrowheads="1"/>
            </p:cNvPicPr>
            <p:nvPr/>
          </p:nvPicPr>
          <p:blipFill>
            <a:blip r:embed="rId7" cstate="print"/>
            <a:srcRect/>
            <a:stretch>
              <a:fillRect/>
            </a:stretch>
          </p:blipFill>
          <p:spPr bwMode="auto">
            <a:xfrm rot="20667169">
              <a:off x="4638816" y="6272662"/>
              <a:ext cx="1225398" cy="1234440"/>
            </a:xfrm>
            <a:prstGeom prst="rect">
              <a:avLst/>
            </a:prstGeom>
            <a:noFill/>
          </p:spPr>
        </p:pic>
        <p:sp>
          <p:nvSpPr>
            <p:cNvPr id="13" name="TextBox 12"/>
            <p:cNvSpPr txBox="1"/>
            <p:nvPr/>
          </p:nvSpPr>
          <p:spPr>
            <a:xfrm>
              <a:off x="4724400" y="6858000"/>
              <a:ext cx="731520" cy="261610"/>
            </a:xfrm>
            <a:prstGeom prst="rect">
              <a:avLst/>
            </a:prstGeom>
            <a:noFill/>
          </p:spPr>
          <p:txBody>
            <a:bodyPr wrap="square" rtlCol="0">
              <a:spAutoFit/>
            </a:bodyPr>
            <a:lstStyle/>
            <a:p>
              <a:r>
                <a:rPr lang="en-US" sz="1100" dirty="0" smtClean="0">
                  <a:solidFill>
                    <a:srgbClr val="4AA02C"/>
                  </a:solidFill>
                </a:rPr>
                <a:t>update</a:t>
              </a:r>
              <a:endParaRPr lang="en-US" sz="1100" dirty="0">
                <a:solidFill>
                  <a:srgbClr val="4AA02C"/>
                </a:solidFill>
              </a:endParaRPr>
            </a:p>
          </p:txBody>
        </p:sp>
      </p:grpSp>
      <p:pic>
        <p:nvPicPr>
          <p:cNvPr id="5127" name="Picture 7" descr="S:\Barbara\Barbara's desktop\subK presentation\2012\Sample Subaward Agreement_Page_5.jpg"/>
          <p:cNvPicPr>
            <a:picLocks noChangeAspect="1" noChangeArrowheads="1"/>
          </p:cNvPicPr>
          <p:nvPr/>
        </p:nvPicPr>
        <p:blipFill>
          <a:blip r:embed="rId8" cstate="print"/>
          <a:srcRect/>
          <a:stretch>
            <a:fillRect/>
          </a:stretch>
        </p:blipFill>
        <p:spPr bwMode="auto">
          <a:xfrm>
            <a:off x="3124200" y="685800"/>
            <a:ext cx="3530680" cy="4572000"/>
          </a:xfrm>
          <a:prstGeom prst="rect">
            <a:avLst/>
          </a:prstGeom>
          <a:noFill/>
          <a:ln>
            <a:solidFill>
              <a:schemeClr val="tx1">
                <a:lumMod val="65000"/>
              </a:schemeClr>
            </a:solidFill>
          </a:ln>
        </p:spPr>
      </p:pic>
      <p:sp>
        <p:nvSpPr>
          <p:cNvPr id="15" name="Title 3"/>
          <p:cNvSpPr>
            <a:spLocks noGrp="1"/>
          </p:cNvSpPr>
          <p:nvPr>
            <p:ph type="title"/>
          </p:nvPr>
        </p:nvSpPr>
        <p:spPr>
          <a:xfrm>
            <a:off x="4114800" y="5638800"/>
            <a:ext cx="4800600" cy="685800"/>
          </a:xfrm>
        </p:spPr>
        <p:txBody>
          <a:bodyPr/>
          <a:lstStyle/>
          <a:p>
            <a:pPr algn="r" eaLnBrk="1" hangingPunct="1"/>
            <a:r>
              <a:rPr lang="en-US" sz="3200" b="1" dirty="0" smtClean="0"/>
              <a:t>Subaward Agreement</a:t>
            </a:r>
          </a:p>
        </p:txBody>
      </p:sp>
      <p:pic>
        <p:nvPicPr>
          <p:cNvPr id="5130" name="Picture 10" descr="S:\Barbara\Barbara's desktop\subK presentation\2012\Sample Subaward Agreement_Page_6.jpg"/>
          <p:cNvPicPr>
            <a:picLocks noChangeAspect="1" noChangeArrowheads="1"/>
          </p:cNvPicPr>
          <p:nvPr/>
        </p:nvPicPr>
        <p:blipFill>
          <a:blip r:embed="rId9" cstate="print"/>
          <a:srcRect/>
          <a:stretch>
            <a:fillRect/>
          </a:stretch>
        </p:blipFill>
        <p:spPr bwMode="auto">
          <a:xfrm>
            <a:off x="4038600" y="457200"/>
            <a:ext cx="3530680" cy="4572000"/>
          </a:xfrm>
          <a:prstGeom prst="rect">
            <a:avLst/>
          </a:prstGeom>
          <a:noFill/>
          <a:ln>
            <a:solidFill>
              <a:schemeClr val="tx1">
                <a:lumMod val="65000"/>
              </a:schemeClr>
            </a:solidFill>
          </a:ln>
        </p:spPr>
      </p:pic>
      <p:pic>
        <p:nvPicPr>
          <p:cNvPr id="5128" name="Picture 8" descr="S:\Barbara\Barbara's desktop\subK presentation\2012\Sample Subaward Agreement_Page_7.jpg"/>
          <p:cNvPicPr>
            <a:picLocks noChangeAspect="1" noChangeArrowheads="1"/>
          </p:cNvPicPr>
          <p:nvPr/>
        </p:nvPicPr>
        <p:blipFill>
          <a:blip r:embed="rId10" cstate="print"/>
          <a:srcRect/>
          <a:stretch>
            <a:fillRect/>
          </a:stretch>
        </p:blipFill>
        <p:spPr bwMode="auto">
          <a:xfrm>
            <a:off x="5257800" y="228600"/>
            <a:ext cx="3530680" cy="4572000"/>
          </a:xfrm>
          <a:prstGeom prst="rect">
            <a:avLst/>
          </a:prstGeom>
          <a:noFill/>
          <a:ln>
            <a:solidFill>
              <a:schemeClr val="tx1">
                <a:lumMod val="65000"/>
              </a:schemeClr>
            </a:solidFill>
          </a:ln>
        </p:spPr>
      </p:pic>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7"/>
                                        </p:tgtEl>
                                        <p:attrNameLst>
                                          <p:attrName>style.visibility</p:attrName>
                                        </p:attrNameLst>
                                      </p:cBhvr>
                                      <p:to>
                                        <p:strVal val="visible"/>
                                      </p:to>
                                    </p:set>
                                    <p:animEffect transition="in" filter="fade">
                                      <p:cBhvr>
                                        <p:cTn id="27" dur="500"/>
                                        <p:tgtEl>
                                          <p:spTgt spid="51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30"/>
                                        </p:tgtEl>
                                        <p:attrNameLst>
                                          <p:attrName>style.visibility</p:attrName>
                                        </p:attrNameLst>
                                      </p:cBhvr>
                                      <p:to>
                                        <p:strVal val="visible"/>
                                      </p:to>
                                    </p:set>
                                    <p:animEffect transition="in" filter="fade">
                                      <p:cBhvr>
                                        <p:cTn id="32" dur="500"/>
                                        <p:tgtEl>
                                          <p:spTgt spid="51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8"/>
                                        </p:tgtEl>
                                        <p:attrNameLst>
                                          <p:attrName>style.visibility</p:attrName>
                                        </p:attrNameLst>
                                      </p:cBhvr>
                                      <p:to>
                                        <p:strVal val="visible"/>
                                      </p:to>
                                    </p:set>
                                    <p:animEffect transition="in" filter="fade">
                                      <p:cBhvr>
                                        <p:cTn id="37"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905000" y="533400"/>
            <a:ext cx="5105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
            </a:r>
            <a:br>
              <a:rPr kumimoji="0" lang="en-US" sz="4400" b="0" i="0" u="none" strike="noStrike" kern="0" cap="none" spc="0" normalizeH="0" baseline="0" noProof="0" dirty="0" smtClean="0">
                <a:ln>
                  <a:noFill/>
                </a:ln>
                <a:solidFill>
                  <a:schemeClr val="tx2"/>
                </a:solidFill>
                <a:effectLst/>
                <a:uLnTx/>
                <a:uFillTx/>
                <a:latin typeface="+mj-lt"/>
                <a:ea typeface="+mj-ea"/>
                <a:cs typeface="+mj-cs"/>
              </a:rPr>
            </a:br>
            <a:r>
              <a:rPr kumimoji="0" lang="en-US" sz="3200" b="1" i="0" u="none" strike="noStrike" kern="0" cap="none" spc="0" normalizeH="0" baseline="0" noProof="0" dirty="0" smtClean="0">
                <a:ln>
                  <a:noFill/>
                </a:ln>
                <a:solidFill>
                  <a:schemeClr val="tx2"/>
                </a:solidFill>
                <a:effectLst/>
                <a:uLnTx/>
                <a:uFillTx/>
                <a:latin typeface="+mj-lt"/>
                <a:ea typeface="+mj-ea"/>
                <a:cs typeface="+mj-cs"/>
              </a:rPr>
              <a:t>Subrecipient Invoice</a:t>
            </a:r>
            <a:r>
              <a:rPr kumimoji="0" lang="en-US" sz="4400" b="0" i="0" u="none" strike="noStrike" kern="0" cap="none" spc="0" normalizeH="0" baseline="0" noProof="0" dirty="0" smtClean="0">
                <a:ln>
                  <a:noFill/>
                </a:ln>
                <a:solidFill>
                  <a:schemeClr val="tx2"/>
                </a:solidFill>
                <a:effectLst/>
                <a:uLnTx/>
                <a:uFillTx/>
                <a:latin typeface="+mj-lt"/>
                <a:ea typeface="+mj-ea"/>
                <a:cs typeface="+mj-cs"/>
              </a:rPr>
              <a:t/>
            </a:r>
            <a:br>
              <a:rPr kumimoji="0" lang="en-US" sz="4400" b="0" i="0" u="none" strike="noStrike" kern="0" cap="none" spc="0" normalizeH="0" baseline="0" noProof="0" dirty="0" smtClean="0">
                <a:ln>
                  <a:noFill/>
                </a:ln>
                <a:solidFill>
                  <a:schemeClr val="tx2"/>
                </a:solidFill>
                <a:effectLst/>
                <a:uLnTx/>
                <a:uFillTx/>
                <a:latin typeface="+mj-lt"/>
                <a:ea typeface="+mj-ea"/>
                <a:cs typeface="+mj-cs"/>
              </a:rPr>
            </a:br>
            <a:r>
              <a:rPr kumimoji="0" lang="en-US" sz="4400" b="0" i="0" u="none" strike="noStrike" kern="0" cap="none" spc="0" normalizeH="0" baseline="0" noProof="0" dirty="0" smtClean="0">
                <a:ln>
                  <a:noFill/>
                </a:ln>
                <a:solidFill>
                  <a:schemeClr val="tx2"/>
                </a:solidFill>
                <a:effectLst/>
                <a:uLnTx/>
                <a:uFillTx/>
                <a:latin typeface="+mj-lt"/>
                <a:ea typeface="+mj-ea"/>
                <a:cs typeface="+mj-cs"/>
              </a:rPr>
              <a:t/>
            </a:r>
            <a:br>
              <a:rPr kumimoji="0" lang="en-US" sz="4400" b="0" i="0" u="none" strike="noStrike" kern="0" cap="none" spc="0" normalizeH="0" baseline="0" noProof="0" dirty="0" smtClean="0">
                <a:ln>
                  <a:noFill/>
                </a:ln>
                <a:solidFill>
                  <a:schemeClr val="tx2"/>
                </a:solidFill>
                <a:effectLst/>
                <a:uLnTx/>
                <a:uFillTx/>
                <a:latin typeface="+mj-lt"/>
                <a:ea typeface="+mj-ea"/>
                <a:cs typeface="+mj-cs"/>
              </a:rPr>
            </a:b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graphicFrame>
        <p:nvGraphicFramePr>
          <p:cNvPr id="3076" name="Object 4"/>
          <p:cNvGraphicFramePr>
            <a:graphicFrameLocks noChangeAspect="1"/>
          </p:cNvGraphicFramePr>
          <p:nvPr/>
        </p:nvGraphicFramePr>
        <p:xfrm>
          <a:off x="3276600" y="762000"/>
          <a:ext cx="4038600" cy="5226601"/>
        </p:xfrm>
        <a:graphic>
          <a:graphicData uri="http://schemas.openxmlformats.org/presentationml/2006/ole">
            <p:oleObj spid="_x0000_s3076" name="Acrobat Document" r:id="rId4" imgW="7267320" imgH="9900000" progId="AcroExch.Document.7">
              <p:embed/>
            </p:oleObj>
          </a:graphicData>
        </a:graphic>
      </p:graphicFrame>
      <p:graphicFrame>
        <p:nvGraphicFramePr>
          <p:cNvPr id="6" name="Diagram 5"/>
          <p:cNvGraphicFramePr/>
          <p:nvPr/>
        </p:nvGraphicFramePr>
        <p:xfrm>
          <a:off x="-228600" y="1066800"/>
          <a:ext cx="3505200"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7DDD204E-59B8-4FF3-AD43-611A2AB0BC97}"/>
                                            </p:graphicEl>
                                          </p:spTgt>
                                        </p:tgtEl>
                                        <p:attrNameLst>
                                          <p:attrName>style.visibility</p:attrName>
                                        </p:attrNameLst>
                                      </p:cBhvr>
                                      <p:to>
                                        <p:strVal val="visible"/>
                                      </p:to>
                                    </p:set>
                                    <p:animEffect transition="in" filter="wipe(down)">
                                      <p:cBhvr>
                                        <p:cTn id="7" dur="500"/>
                                        <p:tgtEl>
                                          <p:spTgt spid="6">
                                            <p:graphicEl>
                                              <a:dgm id="{7DDD204E-59B8-4FF3-AD43-611A2AB0BC97}"/>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graphicEl>
                                              <a:dgm id="{96E22862-6347-4A83-BA5E-2B49B8F78932}"/>
                                            </p:graphicEl>
                                          </p:spTgt>
                                        </p:tgtEl>
                                        <p:attrNameLst>
                                          <p:attrName>style.visibility</p:attrName>
                                        </p:attrNameLst>
                                      </p:cBhvr>
                                      <p:to>
                                        <p:strVal val="visible"/>
                                      </p:to>
                                    </p:set>
                                    <p:animEffect transition="in" filter="wipe(down)">
                                      <p:cBhvr>
                                        <p:cTn id="10" dur="500"/>
                                        <p:tgtEl>
                                          <p:spTgt spid="6">
                                            <p:graphicEl>
                                              <a:dgm id="{96E22862-6347-4A83-BA5E-2B49B8F7893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graphicEl>
                                              <a:dgm id="{0F7BA112-BAD4-43E8-8757-049568A4BFC2}"/>
                                            </p:graphicEl>
                                          </p:spTgt>
                                        </p:tgtEl>
                                        <p:attrNameLst>
                                          <p:attrName>style.visibility</p:attrName>
                                        </p:attrNameLst>
                                      </p:cBhvr>
                                      <p:to>
                                        <p:strVal val="visible"/>
                                      </p:to>
                                    </p:set>
                                    <p:animEffect transition="in" filter="wipe(down)">
                                      <p:cBhvr>
                                        <p:cTn id="15" dur="500"/>
                                        <p:tgtEl>
                                          <p:spTgt spid="6">
                                            <p:graphicEl>
                                              <a:dgm id="{0F7BA112-BAD4-43E8-8757-049568A4BFC2}"/>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graphicEl>
                                              <a:dgm id="{DD6400D7-3139-451C-AA4E-1D47A90A6179}"/>
                                            </p:graphicEl>
                                          </p:spTgt>
                                        </p:tgtEl>
                                        <p:attrNameLst>
                                          <p:attrName>style.visibility</p:attrName>
                                        </p:attrNameLst>
                                      </p:cBhvr>
                                      <p:to>
                                        <p:strVal val="visible"/>
                                      </p:to>
                                    </p:set>
                                    <p:animEffect transition="in" filter="wipe(down)">
                                      <p:cBhvr>
                                        <p:cTn id="18" dur="500"/>
                                        <p:tgtEl>
                                          <p:spTgt spid="6">
                                            <p:graphicEl>
                                              <a:dgm id="{DD6400D7-3139-451C-AA4E-1D47A90A617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graphicEl>
                                              <a:dgm id="{5132900B-E4E5-4B94-842E-17B034A16683}"/>
                                            </p:graphicEl>
                                          </p:spTgt>
                                        </p:tgtEl>
                                        <p:attrNameLst>
                                          <p:attrName>style.visibility</p:attrName>
                                        </p:attrNameLst>
                                      </p:cBhvr>
                                      <p:to>
                                        <p:strVal val="visible"/>
                                      </p:to>
                                    </p:set>
                                    <p:animEffect transition="in" filter="wipe(down)">
                                      <p:cBhvr>
                                        <p:cTn id="23" dur="500"/>
                                        <p:tgtEl>
                                          <p:spTgt spid="6">
                                            <p:graphicEl>
                                              <a:dgm id="{5132900B-E4E5-4B94-842E-17B034A16683}"/>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graphicEl>
                                              <a:dgm id="{390C2EB5-EC66-4070-9054-E37EAD15DEA5}"/>
                                            </p:graphicEl>
                                          </p:spTgt>
                                        </p:tgtEl>
                                        <p:attrNameLst>
                                          <p:attrName>style.visibility</p:attrName>
                                        </p:attrNameLst>
                                      </p:cBhvr>
                                      <p:to>
                                        <p:strVal val="visible"/>
                                      </p:to>
                                    </p:set>
                                    <p:animEffect transition="in" filter="wipe(down)">
                                      <p:cBhvr>
                                        <p:cTn id="26" dur="500"/>
                                        <p:tgtEl>
                                          <p:spTgt spid="6">
                                            <p:graphicEl>
                                              <a:dgm id="{390C2EB5-EC66-4070-9054-E37EAD15DEA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graphicEl>
                                              <a:dgm id="{153901EB-EA1D-4E5E-822F-2300C6A0C875}"/>
                                            </p:graphicEl>
                                          </p:spTgt>
                                        </p:tgtEl>
                                        <p:attrNameLst>
                                          <p:attrName>style.visibility</p:attrName>
                                        </p:attrNameLst>
                                      </p:cBhvr>
                                      <p:to>
                                        <p:strVal val="visible"/>
                                      </p:to>
                                    </p:set>
                                    <p:animEffect transition="in" filter="wipe(down)">
                                      <p:cBhvr>
                                        <p:cTn id="31" dur="500"/>
                                        <p:tgtEl>
                                          <p:spTgt spid="6">
                                            <p:graphicEl>
                                              <a:dgm id="{153901EB-EA1D-4E5E-822F-2300C6A0C875}"/>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
                                            <p:graphicEl>
                                              <a:dgm id="{CE79583F-192E-411E-9459-88D0C95E383F}"/>
                                            </p:graphicEl>
                                          </p:spTgt>
                                        </p:tgtEl>
                                        <p:attrNameLst>
                                          <p:attrName>style.visibility</p:attrName>
                                        </p:attrNameLst>
                                      </p:cBhvr>
                                      <p:to>
                                        <p:strVal val="visible"/>
                                      </p:to>
                                    </p:set>
                                    <p:animEffect transition="in" filter="wipe(down)">
                                      <p:cBhvr>
                                        <p:cTn id="34" dur="500"/>
                                        <p:tgtEl>
                                          <p:spTgt spid="6">
                                            <p:graphicEl>
                                              <a:dgm id="{CE79583F-192E-411E-9459-88D0C95E383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
                                            <p:graphicEl>
                                              <a:dgm id="{B27932C3-2261-4B98-85AC-D66BA7C0707B}"/>
                                            </p:graphicEl>
                                          </p:spTgt>
                                        </p:tgtEl>
                                        <p:attrNameLst>
                                          <p:attrName>style.visibility</p:attrName>
                                        </p:attrNameLst>
                                      </p:cBhvr>
                                      <p:to>
                                        <p:strVal val="visible"/>
                                      </p:to>
                                    </p:set>
                                    <p:animEffect transition="in" filter="wipe(down)">
                                      <p:cBhvr>
                                        <p:cTn id="39" dur="500"/>
                                        <p:tgtEl>
                                          <p:spTgt spid="6">
                                            <p:graphicEl>
                                              <a:dgm id="{B27932C3-2261-4B98-85AC-D66BA7C0707B}"/>
                                            </p:graphic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
                                            <p:graphicEl>
                                              <a:dgm id="{80872C2A-2889-4F09-8B8E-E02C289EF5E6}"/>
                                            </p:graphicEl>
                                          </p:spTgt>
                                        </p:tgtEl>
                                        <p:attrNameLst>
                                          <p:attrName>style.visibility</p:attrName>
                                        </p:attrNameLst>
                                      </p:cBhvr>
                                      <p:to>
                                        <p:strVal val="visible"/>
                                      </p:to>
                                    </p:set>
                                    <p:animEffect transition="in" filter="wipe(down)">
                                      <p:cBhvr>
                                        <p:cTn id="42" dur="500"/>
                                        <p:tgtEl>
                                          <p:spTgt spid="6">
                                            <p:graphicEl>
                                              <a:dgm id="{80872C2A-2889-4F09-8B8E-E02C289EF5E6}"/>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graphicEl>
                                              <a:dgm id="{3157220C-782D-4CA9-9D30-AFD85C083247}"/>
                                            </p:graphicEl>
                                          </p:spTgt>
                                        </p:tgtEl>
                                        <p:attrNameLst>
                                          <p:attrName>style.visibility</p:attrName>
                                        </p:attrNameLst>
                                      </p:cBhvr>
                                      <p:to>
                                        <p:strVal val="visible"/>
                                      </p:to>
                                    </p:set>
                                    <p:animEffect transition="in" filter="wipe(down)">
                                      <p:cBhvr>
                                        <p:cTn id="47" dur="500"/>
                                        <p:tgtEl>
                                          <p:spTgt spid="6">
                                            <p:graphicEl>
                                              <a:dgm id="{3157220C-782D-4CA9-9D30-AFD85C083247}"/>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
                                            <p:graphicEl>
                                              <a:dgm id="{E70D331C-7100-4929-AB53-FFDF1DA870F9}"/>
                                            </p:graphicEl>
                                          </p:spTgt>
                                        </p:tgtEl>
                                        <p:attrNameLst>
                                          <p:attrName>style.visibility</p:attrName>
                                        </p:attrNameLst>
                                      </p:cBhvr>
                                      <p:to>
                                        <p:strVal val="visible"/>
                                      </p:to>
                                    </p:set>
                                    <p:animEffect transition="in" filter="wipe(down)">
                                      <p:cBhvr>
                                        <p:cTn id="50" dur="500"/>
                                        <p:tgtEl>
                                          <p:spTgt spid="6">
                                            <p:graphicEl>
                                              <a:dgm id="{E70D331C-7100-4929-AB53-FFDF1DA870F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905000" y="762000"/>
            <a:ext cx="5105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
            </a:r>
            <a:br>
              <a:rPr kumimoji="0" lang="en-US" sz="4400" b="0" i="0" u="none" strike="noStrike" kern="0" cap="none" spc="0" normalizeH="0" baseline="0" noProof="0" dirty="0" smtClean="0">
                <a:ln>
                  <a:noFill/>
                </a:ln>
                <a:solidFill>
                  <a:schemeClr val="tx2"/>
                </a:solidFill>
                <a:effectLst/>
                <a:uLnTx/>
                <a:uFillTx/>
                <a:latin typeface="+mj-lt"/>
                <a:ea typeface="+mj-ea"/>
                <a:cs typeface="+mj-cs"/>
              </a:rPr>
            </a:br>
            <a:r>
              <a:rPr kumimoji="0" lang="en-US" sz="2000" b="1" i="0" u="none" strike="noStrike" kern="0" cap="none" spc="0" normalizeH="0" baseline="0" noProof="0" dirty="0" smtClean="0">
                <a:ln>
                  <a:noFill/>
                </a:ln>
                <a:solidFill>
                  <a:schemeClr val="tx2"/>
                </a:solidFill>
                <a:effectLst/>
                <a:uLnTx/>
                <a:uFillTx/>
                <a:latin typeface="+mj-lt"/>
                <a:ea typeface="+mj-ea"/>
                <a:cs typeface="+mj-cs"/>
              </a:rPr>
              <a:t>Equipment</a:t>
            </a:r>
            <a:r>
              <a:rPr kumimoji="0" lang="en-US" sz="4400" b="0" i="0" u="none" strike="noStrike" kern="0" cap="none" spc="0" normalizeH="0" baseline="0" noProof="0" dirty="0" smtClean="0">
                <a:ln>
                  <a:noFill/>
                </a:ln>
                <a:solidFill>
                  <a:schemeClr val="tx2"/>
                </a:solidFill>
                <a:effectLst/>
                <a:uLnTx/>
                <a:uFillTx/>
                <a:latin typeface="+mj-lt"/>
                <a:ea typeface="+mj-ea"/>
                <a:cs typeface="+mj-cs"/>
              </a:rPr>
              <a:t/>
            </a:r>
            <a:br>
              <a:rPr kumimoji="0" lang="en-US" sz="4400" b="0" i="0" u="none" strike="noStrike" kern="0" cap="none" spc="0" normalizeH="0" baseline="0" noProof="0" dirty="0" smtClean="0">
                <a:ln>
                  <a:noFill/>
                </a:ln>
                <a:solidFill>
                  <a:schemeClr val="tx2"/>
                </a:solidFill>
                <a:effectLst/>
                <a:uLnTx/>
                <a:uFillTx/>
                <a:latin typeface="+mj-lt"/>
                <a:ea typeface="+mj-ea"/>
                <a:cs typeface="+mj-cs"/>
              </a:rPr>
            </a:br>
            <a:r>
              <a:rPr kumimoji="0" lang="en-US" sz="4400" b="0" i="0" u="none" strike="noStrike" kern="0" cap="none" spc="0" normalizeH="0" baseline="0" noProof="0" dirty="0" smtClean="0">
                <a:ln>
                  <a:noFill/>
                </a:ln>
                <a:solidFill>
                  <a:schemeClr val="tx2"/>
                </a:solidFill>
                <a:effectLst/>
                <a:uLnTx/>
                <a:uFillTx/>
                <a:latin typeface="+mj-lt"/>
                <a:ea typeface="+mj-ea"/>
                <a:cs typeface="+mj-cs"/>
              </a:rPr>
              <a:t/>
            </a:r>
            <a:br>
              <a:rPr kumimoji="0" lang="en-US" sz="4400" b="0" i="0" u="none" strike="noStrike" kern="0" cap="none" spc="0" normalizeH="0" baseline="0" noProof="0" dirty="0" smtClean="0">
                <a:ln>
                  <a:noFill/>
                </a:ln>
                <a:solidFill>
                  <a:schemeClr val="tx2"/>
                </a:solidFill>
                <a:effectLst/>
                <a:uLnTx/>
                <a:uFillTx/>
                <a:latin typeface="+mj-lt"/>
                <a:ea typeface="+mj-ea"/>
                <a:cs typeface="+mj-cs"/>
              </a:rPr>
            </a:b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graphicFrame>
        <p:nvGraphicFramePr>
          <p:cNvPr id="4099" name="Object 3"/>
          <p:cNvGraphicFramePr>
            <a:graphicFrameLocks noChangeAspect="1"/>
          </p:cNvGraphicFramePr>
          <p:nvPr/>
        </p:nvGraphicFramePr>
        <p:xfrm>
          <a:off x="1752600" y="2098873"/>
          <a:ext cx="5410200" cy="4177392"/>
        </p:xfrm>
        <a:graphic>
          <a:graphicData uri="http://schemas.openxmlformats.org/presentationml/2006/ole">
            <p:oleObj spid="_x0000_s4099" name="Acrobat Document" r:id="rId4" imgW="8353080" imgH="6454440" progId="AcroExch.Document.7">
              <p:embed/>
            </p:oleObj>
          </a:graphicData>
        </a:graphic>
      </p:graphicFrame>
      <p:sp>
        <p:nvSpPr>
          <p:cNvPr id="4" name="TextBox 3"/>
          <p:cNvSpPr txBox="1"/>
          <p:nvPr/>
        </p:nvSpPr>
        <p:spPr>
          <a:xfrm>
            <a:off x="228600" y="914400"/>
            <a:ext cx="8610600" cy="1046440"/>
          </a:xfrm>
          <a:prstGeom prst="rect">
            <a:avLst/>
          </a:prstGeom>
          <a:noFill/>
        </p:spPr>
        <p:txBody>
          <a:bodyPr wrap="square" rtlCol="0">
            <a:spAutoFit/>
          </a:bodyPr>
          <a:lstStyle/>
          <a:p>
            <a:pPr algn="ctr"/>
            <a:r>
              <a:rPr lang="en-US" sz="1500" dirty="0" smtClean="0"/>
              <a:t>Required for any equipment purchases over $5,000 (OMB A-110). See NSF </a:t>
            </a:r>
            <a:r>
              <a:rPr lang="en-US" sz="1600" i="1" dirty="0" smtClean="0"/>
              <a:t>Research Terms and Conditions</a:t>
            </a:r>
            <a:r>
              <a:rPr lang="en-US" sz="1600" dirty="0" smtClean="0"/>
              <a:t>:</a:t>
            </a:r>
            <a:r>
              <a:rPr lang="en-US" sz="1500" dirty="0" smtClean="0"/>
              <a:t> net invoice price of the equipment, </a:t>
            </a:r>
            <a:r>
              <a:rPr lang="en-US" sz="1600" cap="all" dirty="0" smtClean="0"/>
              <a:t>including </a:t>
            </a:r>
            <a:r>
              <a:rPr lang="en-US" sz="1500" dirty="0" smtClean="0"/>
              <a:t>the cost of modifications, attachments, accessories, or auxiliary apparatus necessary to make the property usable for the purpose for which it was acquired. </a:t>
            </a:r>
            <a:r>
              <a:rPr lang="en-US" sz="1500" u="sng" dirty="0" smtClean="0"/>
              <a:t>http://www.nsf.gov/publications/pub_summ.jsp?ods_key=rtc</a:t>
            </a:r>
            <a:endParaRPr lang="en-US" sz="1500" u="sng" dirty="0"/>
          </a:p>
        </p:txBody>
      </p:sp>
    </p:spTree>
  </p:cSld>
  <p:clrMapOvr>
    <a:masterClrMapping/>
  </p:clrMapOvr>
  <p:transition advClick="0" advTm="7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905000" y="533400"/>
            <a:ext cx="5105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
            </a:r>
            <a:br>
              <a:rPr kumimoji="0" lang="en-US" sz="4400" b="0" i="0" u="none" strike="noStrike" kern="0" cap="none" spc="0" normalizeH="0" baseline="0" noProof="0" dirty="0" smtClean="0">
                <a:ln>
                  <a:noFill/>
                </a:ln>
                <a:solidFill>
                  <a:schemeClr val="tx2"/>
                </a:solidFill>
                <a:effectLst/>
                <a:uLnTx/>
                <a:uFillTx/>
                <a:latin typeface="+mj-lt"/>
                <a:ea typeface="+mj-ea"/>
                <a:cs typeface="+mj-cs"/>
              </a:rPr>
            </a:br>
            <a:r>
              <a:rPr kumimoji="0" lang="en-US" sz="4400" b="0" i="0" u="none" strike="noStrike" kern="0" cap="none" spc="0" normalizeH="0" baseline="0" noProof="0" dirty="0" smtClean="0">
                <a:ln>
                  <a:noFill/>
                </a:ln>
                <a:solidFill>
                  <a:schemeClr val="tx2"/>
                </a:solidFill>
                <a:effectLst/>
                <a:uLnTx/>
                <a:uFillTx/>
                <a:latin typeface="+mj-lt"/>
                <a:ea typeface="+mj-ea"/>
                <a:cs typeface="+mj-cs"/>
              </a:rPr>
              <a:t/>
            </a:r>
            <a:br>
              <a:rPr kumimoji="0" lang="en-US" sz="4400" b="0" i="0" u="none" strike="noStrike" kern="0" cap="none" spc="0" normalizeH="0" baseline="0" noProof="0" dirty="0" smtClean="0">
                <a:ln>
                  <a:noFill/>
                </a:ln>
                <a:solidFill>
                  <a:schemeClr val="tx2"/>
                </a:solidFill>
                <a:effectLst/>
                <a:uLnTx/>
                <a:uFillTx/>
                <a:latin typeface="+mj-lt"/>
                <a:ea typeface="+mj-ea"/>
                <a:cs typeface="+mj-cs"/>
              </a:rPr>
            </a:br>
            <a:r>
              <a:rPr kumimoji="0" lang="en-US" sz="4400" b="0" i="0" u="none" strike="noStrike" kern="0" cap="none" spc="0" normalizeH="0" baseline="0" noProof="0" dirty="0" smtClean="0">
                <a:ln>
                  <a:noFill/>
                </a:ln>
                <a:solidFill>
                  <a:schemeClr val="tx2"/>
                </a:solidFill>
                <a:effectLst/>
                <a:uLnTx/>
                <a:uFillTx/>
                <a:latin typeface="+mj-lt"/>
                <a:ea typeface="+mj-ea"/>
                <a:cs typeface="+mj-cs"/>
              </a:rPr>
              <a:t/>
            </a:r>
            <a:br>
              <a:rPr kumimoji="0" lang="en-US" sz="4400" b="0" i="0" u="none" strike="noStrike" kern="0" cap="none" spc="0" normalizeH="0" baseline="0" noProof="0" dirty="0" smtClean="0">
                <a:ln>
                  <a:noFill/>
                </a:ln>
                <a:solidFill>
                  <a:schemeClr val="tx2"/>
                </a:solidFill>
                <a:effectLst/>
                <a:uLnTx/>
                <a:uFillTx/>
                <a:latin typeface="+mj-lt"/>
                <a:ea typeface="+mj-ea"/>
                <a:cs typeface="+mj-cs"/>
              </a:rPr>
            </a:b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Title 1"/>
          <p:cNvSpPr txBox="1">
            <a:spLocks/>
          </p:cNvSpPr>
          <p:nvPr/>
        </p:nvSpPr>
        <p:spPr bwMode="auto">
          <a:xfrm>
            <a:off x="1905000" y="762000"/>
            <a:ext cx="5105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
            </a:r>
            <a:br>
              <a:rPr kumimoji="0" lang="en-US" sz="4400" b="0" i="0" u="none" strike="noStrike" kern="0" cap="none" spc="0" normalizeH="0" baseline="0" noProof="0" dirty="0" smtClean="0">
                <a:ln>
                  <a:noFill/>
                </a:ln>
                <a:solidFill>
                  <a:schemeClr val="tx2"/>
                </a:solidFill>
                <a:effectLst/>
                <a:uLnTx/>
                <a:uFillTx/>
                <a:latin typeface="+mj-lt"/>
                <a:ea typeface="+mj-ea"/>
                <a:cs typeface="+mj-cs"/>
              </a:rPr>
            </a:br>
            <a:r>
              <a:rPr kumimoji="0" lang="en-US" sz="4400" b="0" i="0" u="none" strike="noStrike" kern="0" cap="none" spc="0" normalizeH="0" baseline="0" noProof="0" dirty="0" smtClean="0">
                <a:ln>
                  <a:noFill/>
                </a:ln>
                <a:solidFill>
                  <a:schemeClr val="tx2"/>
                </a:solidFill>
                <a:effectLst/>
                <a:uLnTx/>
                <a:uFillTx/>
                <a:latin typeface="+mj-lt"/>
                <a:ea typeface="+mj-ea"/>
                <a:cs typeface="+mj-cs"/>
              </a:rPr>
              <a:t/>
            </a:r>
            <a:br>
              <a:rPr kumimoji="0" lang="en-US" sz="4400" b="0" i="0" u="none" strike="noStrike" kern="0" cap="none" spc="0" normalizeH="0" baseline="0" noProof="0" dirty="0" smtClean="0">
                <a:ln>
                  <a:noFill/>
                </a:ln>
                <a:solidFill>
                  <a:schemeClr val="tx2"/>
                </a:solidFill>
                <a:effectLst/>
                <a:uLnTx/>
                <a:uFillTx/>
                <a:latin typeface="+mj-lt"/>
                <a:ea typeface="+mj-ea"/>
                <a:cs typeface="+mj-cs"/>
              </a:rPr>
            </a:b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6" name="Right Arrow 5"/>
          <p:cNvSpPr/>
          <p:nvPr/>
        </p:nvSpPr>
        <p:spPr bwMode="auto">
          <a:xfrm>
            <a:off x="1295400" y="2743200"/>
            <a:ext cx="685800" cy="381000"/>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
        <p:nvSpPr>
          <p:cNvPr id="8" name="Right Arrow 7"/>
          <p:cNvSpPr/>
          <p:nvPr/>
        </p:nvSpPr>
        <p:spPr bwMode="auto">
          <a:xfrm>
            <a:off x="1524000" y="3429000"/>
            <a:ext cx="685800" cy="381000"/>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
        <p:nvSpPr>
          <p:cNvPr id="10" name="Right Arrow 9"/>
          <p:cNvSpPr/>
          <p:nvPr/>
        </p:nvSpPr>
        <p:spPr bwMode="auto">
          <a:xfrm>
            <a:off x="1828800" y="4114800"/>
            <a:ext cx="685800" cy="381000"/>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
        <p:nvSpPr>
          <p:cNvPr id="19" name="TextBox 18"/>
          <p:cNvSpPr txBox="1"/>
          <p:nvPr/>
        </p:nvSpPr>
        <p:spPr>
          <a:xfrm>
            <a:off x="1143000" y="533401"/>
            <a:ext cx="6553200" cy="800219"/>
          </a:xfrm>
          <a:prstGeom prst="rect">
            <a:avLst/>
          </a:prstGeom>
          <a:noFill/>
        </p:spPr>
        <p:txBody>
          <a:bodyPr wrap="square" rtlCol="0">
            <a:spAutoFit/>
          </a:bodyPr>
          <a:lstStyle/>
          <a:p>
            <a:pPr fontAlgn="base">
              <a:spcBef>
                <a:spcPct val="0"/>
              </a:spcBef>
              <a:spcAft>
                <a:spcPct val="0"/>
              </a:spcAft>
            </a:pPr>
            <a:r>
              <a:rPr lang="en-US" sz="2800" dirty="0" smtClean="0">
                <a:solidFill>
                  <a:schemeClr val="tx2"/>
                </a:solidFill>
                <a:latin typeface="+mj-lt"/>
                <a:ea typeface="+mj-ea"/>
                <a:cs typeface="+mj-cs"/>
              </a:rPr>
              <a:t>End Date Notification – sign and return</a:t>
            </a:r>
          </a:p>
          <a:p>
            <a:endParaRPr lang="en-US" dirty="0"/>
          </a:p>
        </p:txBody>
      </p:sp>
      <p:pic>
        <p:nvPicPr>
          <p:cNvPr id="20" name="Picture 19" descr="end date notification 2.jpg"/>
          <p:cNvPicPr>
            <a:picLocks noChangeAspect="1"/>
          </p:cNvPicPr>
          <p:nvPr/>
        </p:nvPicPr>
        <p:blipFill>
          <a:blip r:embed="rId3" cstate="print"/>
          <a:srcRect l="7487" t="9091" r="7665" b="7576"/>
          <a:stretch>
            <a:fillRect/>
          </a:stretch>
        </p:blipFill>
        <p:spPr>
          <a:xfrm>
            <a:off x="2667000" y="1295400"/>
            <a:ext cx="5181600" cy="4191000"/>
          </a:xfrm>
          <a:prstGeom prst="rect">
            <a:avLst/>
          </a:prstGeom>
        </p:spPr>
      </p:pic>
      <p:pic>
        <p:nvPicPr>
          <p:cNvPr id="87044" name="Picture 4" descr="http://t0.gstatic.com/images?q=tbn:ANd9GcQKlL2GeS0kd-mmNPaL28EFpGRqgzTAcdJTiG9BzXrzV4SPa-9_y7NE0UQY"/>
          <p:cNvPicPr>
            <a:picLocks noChangeAspect="1" noChangeArrowheads="1"/>
          </p:cNvPicPr>
          <p:nvPr/>
        </p:nvPicPr>
        <p:blipFill>
          <a:blip r:embed="rId4" cstate="print"/>
          <a:srcRect/>
          <a:stretch>
            <a:fillRect/>
          </a:stretch>
        </p:blipFill>
        <p:spPr bwMode="auto">
          <a:xfrm rot="20723369">
            <a:off x="4678121" y="3611776"/>
            <a:ext cx="2276079" cy="173736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044"/>
                                        </p:tgtEl>
                                        <p:attrNameLst>
                                          <p:attrName>style.visibility</p:attrName>
                                        </p:attrNameLst>
                                      </p:cBhvr>
                                      <p:to>
                                        <p:strVal val="visible"/>
                                      </p:to>
                                    </p:set>
                                    <p:animEffect transition="in" filter="fade">
                                      <p:cBhvr>
                                        <p:cTn id="22" dur="10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Any Questions?</a:t>
            </a:r>
            <a:endParaRPr lang="en-US" dirty="0"/>
          </a:p>
        </p:txBody>
      </p:sp>
      <p:pic>
        <p:nvPicPr>
          <p:cNvPr id="69635" name="Picture 3" descr="C:\Documents and Settings\bbunge\Local Settings\Temporary Internet Files\Content.IE5\6OTRK26W\MC900431548[1].png"/>
          <p:cNvPicPr>
            <a:picLocks noChangeAspect="1" noChangeArrowheads="1"/>
          </p:cNvPicPr>
          <p:nvPr/>
        </p:nvPicPr>
        <p:blipFill>
          <a:blip r:embed="rId3" cstate="print"/>
          <a:srcRect/>
          <a:stretch>
            <a:fillRect/>
          </a:stretch>
        </p:blipFill>
        <p:spPr bwMode="auto">
          <a:xfrm>
            <a:off x="3429143" y="2286143"/>
            <a:ext cx="2285714" cy="2285714"/>
          </a:xfrm>
          <a:prstGeom prst="rect">
            <a:avLst/>
          </a:prstGeom>
          <a:noFill/>
        </p:spPr>
      </p:pic>
    </p:spTree>
  </p:cSld>
  <p:clrMapOvr>
    <a:masterClrMapping/>
  </p:clrMapOvr>
  <p:transition advClick="0" advTm="7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idx="4294967295"/>
          </p:nvPr>
        </p:nvSpPr>
        <p:spPr>
          <a:xfrm>
            <a:off x="685800" y="2130425"/>
            <a:ext cx="7772400" cy="1470025"/>
          </a:xfrm>
        </p:spPr>
        <p:txBody>
          <a:bodyPr/>
          <a:lstStyle/>
          <a:p>
            <a:r>
              <a:rPr lang="en-US" i="1" dirty="0" smtClean="0"/>
              <a:t>Thank you!</a:t>
            </a:r>
          </a:p>
        </p:txBody>
      </p:sp>
      <p:sp>
        <p:nvSpPr>
          <p:cNvPr id="37891" name="Rectangle 3"/>
          <p:cNvSpPr>
            <a:spLocks noGrp="1" noChangeArrowheads="1"/>
          </p:cNvSpPr>
          <p:nvPr>
            <p:ph type="subTitle" idx="4294967295"/>
          </p:nvPr>
        </p:nvSpPr>
        <p:spPr>
          <a:xfrm>
            <a:off x="1371600" y="3886200"/>
            <a:ext cx="6400800" cy="1752600"/>
          </a:xfrm>
        </p:spPr>
        <p:txBody>
          <a:bodyPr/>
          <a:lstStyle/>
          <a:p>
            <a:r>
              <a:rPr lang="en-US" dirty="0" smtClean="0"/>
              <a:t>Barbara Bunge</a:t>
            </a:r>
          </a:p>
          <a:p>
            <a:r>
              <a:rPr lang="en-US" sz="1800" dirty="0" smtClean="0"/>
              <a:t>Subcontract Manager</a:t>
            </a:r>
          </a:p>
          <a:p>
            <a:r>
              <a:rPr lang="en-US" sz="2400" dirty="0" smtClean="0"/>
              <a:t>(406) 994-2381</a:t>
            </a:r>
          </a:p>
          <a:p>
            <a:r>
              <a:rPr lang="en-US" sz="2000" b="1" i="1" dirty="0" smtClean="0"/>
              <a:t>bbunge@montana.edu</a:t>
            </a:r>
          </a:p>
        </p:txBody>
      </p:sp>
    </p:spTree>
  </p:cSld>
  <p:clrMapOvr>
    <a:masterClrMapping/>
  </p:clrMapOvr>
  <p:transition advClick="0" advTm="7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7772400" cy="1143000"/>
          </a:xfrm>
        </p:spPr>
        <p:txBody>
          <a:bodyPr/>
          <a:lstStyle/>
          <a:p>
            <a:r>
              <a:rPr lang="en-US" dirty="0" smtClean="0"/>
              <a:t>Subaward</a:t>
            </a:r>
            <a:r>
              <a:rPr lang="en-US" sz="1600" dirty="0" smtClean="0"/>
              <a:t> </a:t>
            </a:r>
            <a:br>
              <a:rPr lang="en-US" sz="1600" dirty="0" smtClean="0"/>
            </a:br>
            <a:r>
              <a:rPr lang="en-US" sz="3000" dirty="0" smtClean="0"/>
              <a:t>Rules and Regulations</a:t>
            </a:r>
          </a:p>
        </p:txBody>
      </p:sp>
      <p:sp>
        <p:nvSpPr>
          <p:cNvPr id="5" name="TextBox 4"/>
          <p:cNvSpPr txBox="1"/>
          <p:nvPr/>
        </p:nvSpPr>
        <p:spPr>
          <a:xfrm>
            <a:off x="533400" y="2057401"/>
            <a:ext cx="8229600" cy="3816429"/>
          </a:xfrm>
          <a:prstGeom prst="rect">
            <a:avLst/>
          </a:prstGeom>
          <a:noFill/>
        </p:spPr>
        <p:txBody>
          <a:bodyPr wrap="square" rtlCol="0">
            <a:spAutoFit/>
          </a:bodyPr>
          <a:lstStyle/>
          <a:p>
            <a:r>
              <a:rPr lang="en-US" sz="2400" dirty="0" smtClean="0"/>
              <a:t>SUBRECIPIENT agrees to comply with all requirements and provisions of the </a:t>
            </a:r>
            <a:r>
              <a:rPr lang="en-US" sz="2400" b="1" cap="small" dirty="0" smtClean="0"/>
              <a:t>prime</a:t>
            </a:r>
            <a:r>
              <a:rPr lang="en-US" sz="2400" dirty="0" smtClean="0"/>
              <a:t> award relevant to subcontractors.</a:t>
            </a:r>
          </a:p>
          <a:p>
            <a:endParaRPr lang="en-US" sz="1400" dirty="0" smtClean="0"/>
          </a:p>
          <a:p>
            <a:pPr marL="457200" indent="-457200">
              <a:buFont typeface="+mj-lt"/>
              <a:buAutoNum type="arabicPeriod"/>
            </a:pPr>
            <a:r>
              <a:rPr lang="en-US" sz="2400" dirty="0" smtClean="0"/>
              <a:t>National Institute of Health (NIH) project:</a:t>
            </a:r>
          </a:p>
          <a:p>
            <a:pPr marL="182880">
              <a:buFont typeface="Wingdings" pitchFamily="2" charset="2"/>
              <a:buChar char="ü"/>
            </a:pPr>
            <a:r>
              <a:rPr lang="en-US" sz="2400" dirty="0" smtClean="0"/>
              <a:t>   </a:t>
            </a:r>
            <a:r>
              <a:rPr lang="en-US" sz="2400" dirty="0" err="1" smtClean="0"/>
              <a:t>NIH</a:t>
            </a:r>
            <a:r>
              <a:rPr lang="en-US" sz="2400" dirty="0" smtClean="0"/>
              <a:t> Grants Policy Statement – online</a:t>
            </a:r>
          </a:p>
          <a:p>
            <a:pPr marL="457200" indent="-457200">
              <a:buFont typeface="+mj-lt"/>
              <a:buAutoNum type="arabicPeriod" startAt="2"/>
            </a:pPr>
            <a:r>
              <a:rPr lang="en-US" sz="2400" dirty="0" smtClean="0"/>
              <a:t>Subaward Agreement</a:t>
            </a:r>
          </a:p>
          <a:p>
            <a:pPr marL="457200" indent="-457200">
              <a:buFont typeface="+mj-lt"/>
              <a:buAutoNum type="arabicPeriod" startAt="2"/>
            </a:pPr>
            <a:r>
              <a:rPr lang="en-US" sz="2400" dirty="0" smtClean="0"/>
              <a:t>OMB Circulars</a:t>
            </a:r>
          </a:p>
          <a:p>
            <a:pPr marL="457200" indent="-457200">
              <a:buFont typeface="+mj-lt"/>
              <a:buAutoNum type="arabicPeriod" startAt="2"/>
            </a:pPr>
            <a:r>
              <a:rPr lang="en-US" sz="2400" dirty="0" smtClean="0"/>
              <a:t>Recipient’s internal/external policies</a:t>
            </a:r>
          </a:p>
          <a:p>
            <a:endParaRPr lang="en-US" dirty="0" smtClean="0"/>
          </a:p>
          <a:p>
            <a:endParaRPr lang="en-US" dirty="0"/>
          </a:p>
        </p:txBody>
      </p:sp>
    </p:spTree>
  </p:cSld>
  <p:clrMapOvr>
    <a:masterClrMapping/>
  </p:clrMapOvr>
  <p:transition advClick="0" advTm="7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z="4800" dirty="0" smtClean="0"/>
              <a:t>Way too many rules!</a:t>
            </a:r>
            <a:endParaRPr lang="en-US" sz="4800" dirty="0"/>
          </a:p>
        </p:txBody>
      </p:sp>
      <p:pic>
        <p:nvPicPr>
          <p:cNvPr id="87043" name="Picture 3" descr="C:\Users\bbunge\AppData\Local\Microsoft\Windows\Temporary Internet Files\Content.IE5\FCIVVTM6\MC900351700[1].wmf"/>
          <p:cNvPicPr>
            <a:picLocks noChangeAspect="1" noChangeArrowheads="1"/>
          </p:cNvPicPr>
          <p:nvPr/>
        </p:nvPicPr>
        <p:blipFill>
          <a:blip r:embed="rId3" cstate="print"/>
          <a:srcRect/>
          <a:stretch>
            <a:fillRect/>
          </a:stretch>
        </p:blipFill>
        <p:spPr bwMode="auto">
          <a:xfrm rot="19783512">
            <a:off x="1182752" y="3934532"/>
            <a:ext cx="1584325" cy="1795462"/>
          </a:xfrm>
          <a:prstGeom prst="rect">
            <a:avLst/>
          </a:prstGeom>
          <a:noFill/>
        </p:spPr>
      </p:pic>
      <p:pic>
        <p:nvPicPr>
          <p:cNvPr id="87044" name="Picture 4" descr="C:\Users\bbunge\AppData\Local\Microsoft\Windows\Temporary Internet Files\Content.IE5\6H5VECY1\MC900012891[1].wmf"/>
          <p:cNvPicPr>
            <a:picLocks noChangeAspect="1" noChangeArrowheads="1"/>
          </p:cNvPicPr>
          <p:nvPr/>
        </p:nvPicPr>
        <p:blipFill>
          <a:blip r:embed="rId4" cstate="print"/>
          <a:srcRect/>
          <a:stretch>
            <a:fillRect/>
          </a:stretch>
        </p:blipFill>
        <p:spPr bwMode="auto">
          <a:xfrm>
            <a:off x="6477000" y="4191000"/>
            <a:ext cx="1531938" cy="1422400"/>
          </a:xfrm>
          <a:prstGeom prst="rect">
            <a:avLst/>
          </a:prstGeom>
          <a:noFill/>
        </p:spPr>
      </p:pic>
      <p:pic>
        <p:nvPicPr>
          <p:cNvPr id="9217" name="Picture 1" descr="C:\Users\bbunge\AppData\Local\Microsoft\Windows\Temporary Internet Files\Content.IE5\QCCOC80M\MP900178595[1].jpg"/>
          <p:cNvPicPr>
            <a:picLocks noChangeAspect="1" noChangeArrowheads="1"/>
          </p:cNvPicPr>
          <p:nvPr/>
        </p:nvPicPr>
        <p:blipFill>
          <a:blip r:embed="rId5" cstate="print"/>
          <a:srcRect/>
          <a:stretch>
            <a:fillRect/>
          </a:stretch>
        </p:blipFill>
        <p:spPr bwMode="auto">
          <a:xfrm>
            <a:off x="4572000" y="3657600"/>
            <a:ext cx="1828800" cy="2743200"/>
          </a:xfrm>
          <a:prstGeom prst="rect">
            <a:avLst/>
          </a:prstGeom>
          <a:noFill/>
        </p:spPr>
      </p:pic>
      <p:pic>
        <p:nvPicPr>
          <p:cNvPr id="9219" name="Picture 3" descr="C:\Users\bbunge\AppData\Local\Microsoft\Windows\Temporary Internet Files\Content.IE5\76I7LNYM\MP900427604[1].jpg"/>
          <p:cNvPicPr>
            <a:picLocks noChangeAspect="1" noChangeArrowheads="1"/>
          </p:cNvPicPr>
          <p:nvPr/>
        </p:nvPicPr>
        <p:blipFill>
          <a:blip r:embed="rId6" cstate="print"/>
          <a:srcRect t="19444"/>
          <a:stretch>
            <a:fillRect/>
          </a:stretch>
        </p:blipFill>
        <p:spPr bwMode="auto">
          <a:xfrm>
            <a:off x="2590800" y="1600200"/>
            <a:ext cx="2270235" cy="1828800"/>
          </a:xfrm>
          <a:prstGeom prst="rect">
            <a:avLst/>
          </a:prstGeom>
          <a:noFill/>
        </p:spPr>
      </p:pic>
      <p:sp>
        <p:nvSpPr>
          <p:cNvPr id="6" name="Rectangle 5"/>
          <p:cNvSpPr/>
          <p:nvPr/>
        </p:nvSpPr>
        <p:spPr>
          <a:xfrm rot="20416220">
            <a:off x="767346" y="3219588"/>
            <a:ext cx="253146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Rules!!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rot="1616491">
            <a:off x="4463217" y="3092749"/>
            <a:ext cx="445506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More Rules!!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advClick="0" advTm="7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304800"/>
            <a:ext cx="7315200" cy="914400"/>
          </a:xfrm>
        </p:spPr>
        <p:txBody>
          <a:bodyPr/>
          <a:lstStyle/>
          <a:p>
            <a:pPr algn="l"/>
            <a:r>
              <a:rPr lang="en-US" sz="3600" dirty="0" smtClean="0"/>
              <a:t>Circulars / Regulations</a:t>
            </a:r>
          </a:p>
        </p:txBody>
      </p:sp>
      <p:sp>
        <p:nvSpPr>
          <p:cNvPr id="15363" name="Rectangle 3"/>
          <p:cNvSpPr>
            <a:spLocks noGrp="1" noChangeArrowheads="1"/>
          </p:cNvSpPr>
          <p:nvPr>
            <p:ph type="body" idx="1"/>
          </p:nvPr>
        </p:nvSpPr>
        <p:spPr>
          <a:xfrm>
            <a:off x="457200" y="990600"/>
            <a:ext cx="7772400" cy="4525962"/>
          </a:xfrm>
        </p:spPr>
        <p:txBody>
          <a:bodyPr/>
          <a:lstStyle/>
          <a:p>
            <a:r>
              <a:rPr lang="en-US" sz="2200" dirty="0" smtClean="0"/>
              <a:t>Govern how federal funds / awards are spent</a:t>
            </a:r>
          </a:p>
          <a:p>
            <a:r>
              <a:rPr lang="en-US" sz="2200" dirty="0" smtClean="0"/>
              <a:t>Relevant Circulars are:</a:t>
            </a:r>
          </a:p>
          <a:p>
            <a:pPr lvl="1"/>
            <a:r>
              <a:rPr lang="en-US" sz="2200" dirty="0" smtClean="0"/>
              <a:t>A-133	Single Audit </a:t>
            </a:r>
          </a:p>
          <a:p>
            <a:pPr lvl="4">
              <a:buFontTx/>
              <a:buNone/>
            </a:pPr>
            <a:r>
              <a:rPr lang="en-US" sz="1600" dirty="0" smtClean="0"/>
              <a:t>“Audit of states expending federal awards” </a:t>
            </a:r>
          </a:p>
          <a:p>
            <a:pPr lvl="1"/>
            <a:r>
              <a:rPr lang="en-US" sz="2200" dirty="0" smtClean="0"/>
              <a:t>A-110	Administrative Requirements </a:t>
            </a:r>
          </a:p>
          <a:p>
            <a:pPr lvl="4">
              <a:buFontTx/>
              <a:buNone/>
            </a:pPr>
            <a:r>
              <a:rPr lang="en-US" sz="1600" dirty="0" smtClean="0"/>
              <a:t>“For grants &amp; agreements with institution of higher </a:t>
            </a:r>
            <a:r>
              <a:rPr lang="en-US" sz="1600" dirty="0" err="1" smtClean="0"/>
              <a:t>ed</a:t>
            </a:r>
            <a:r>
              <a:rPr lang="en-US" sz="1600" dirty="0" smtClean="0"/>
              <a:t>”</a:t>
            </a:r>
          </a:p>
          <a:p>
            <a:pPr lvl="1"/>
            <a:r>
              <a:rPr lang="en-US" sz="2200" dirty="0" smtClean="0"/>
              <a:t>A-87	Principles for Determining Costs</a:t>
            </a:r>
          </a:p>
          <a:p>
            <a:pPr lvl="4">
              <a:buNone/>
            </a:pPr>
            <a:r>
              <a:rPr lang="en-US" sz="1600" dirty="0" smtClean="0"/>
              <a:t> “for State, Local, and Indian Tribal Governments” </a:t>
            </a:r>
          </a:p>
          <a:p>
            <a:pPr lvl="1"/>
            <a:r>
              <a:rPr lang="en-US" sz="2200" dirty="0" smtClean="0"/>
              <a:t>A-21 	Principles for Determining Costs</a:t>
            </a:r>
          </a:p>
          <a:p>
            <a:pPr lvl="4">
              <a:buNone/>
            </a:pPr>
            <a:r>
              <a:rPr lang="en-US" sz="1600" dirty="0" smtClean="0"/>
              <a:t>“for Educational Institutions”</a:t>
            </a:r>
          </a:p>
          <a:p>
            <a:pPr lvl="4">
              <a:buFontTx/>
              <a:buNone/>
            </a:pPr>
            <a:r>
              <a:rPr lang="en-US" sz="1600" dirty="0" smtClean="0"/>
              <a:t>Allowable, Reasonable, Allocable</a:t>
            </a:r>
          </a:p>
          <a:p>
            <a:r>
              <a:rPr lang="en-US" sz="2200" dirty="0" smtClean="0"/>
              <a:t>Copies of all OMB Circulars can be found at the following web site: </a:t>
            </a:r>
            <a:r>
              <a:rPr lang="en-US" sz="2000" b="1" i="1" u="sng" dirty="0" smtClean="0"/>
              <a:t>www.whitehouse.gov/WH/EOP/OMB</a:t>
            </a:r>
          </a:p>
          <a:p>
            <a:pPr lvl="1">
              <a:buFontTx/>
              <a:buNone/>
            </a:pPr>
            <a:endParaRPr lang="en-US" sz="2400" dirty="0" smtClean="0"/>
          </a:p>
        </p:txBody>
      </p:sp>
    </p:spTree>
  </p:cSld>
  <p:clrMapOvr>
    <a:masterClrMapping/>
  </p:clrMapOvr>
  <p:transition advClick="0" advTm="7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7772400" cy="1143000"/>
          </a:xfrm>
        </p:spPr>
        <p:txBody>
          <a:bodyPr/>
          <a:lstStyle/>
          <a:p>
            <a:r>
              <a:rPr lang="en-US" sz="3600" dirty="0" smtClean="0"/>
              <a:t>Factors affecting </a:t>
            </a:r>
            <a:r>
              <a:rPr lang="en-US" sz="3600" dirty="0" err="1" smtClean="0"/>
              <a:t>allowability</a:t>
            </a:r>
            <a:r>
              <a:rPr lang="en-US" sz="3600" dirty="0" smtClean="0"/>
              <a:t> of costs.</a:t>
            </a:r>
            <a:br>
              <a:rPr lang="en-US" sz="3600" dirty="0" smtClean="0"/>
            </a:br>
            <a:r>
              <a:rPr lang="en-US" sz="2400" dirty="0" smtClean="0"/>
              <a:t>From A-21 and A-87 </a:t>
            </a:r>
          </a:p>
        </p:txBody>
      </p:sp>
      <p:sp>
        <p:nvSpPr>
          <p:cNvPr id="6" name="TextBox 5"/>
          <p:cNvSpPr txBox="1"/>
          <p:nvPr/>
        </p:nvSpPr>
        <p:spPr>
          <a:xfrm>
            <a:off x="1752600" y="2057400"/>
            <a:ext cx="5334000" cy="2780248"/>
          </a:xfrm>
          <a:prstGeom prst="rect">
            <a:avLst/>
          </a:prstGeom>
          <a:noFill/>
        </p:spPr>
        <p:txBody>
          <a:bodyPr wrap="square" rtlCol="0">
            <a:spAutoFit/>
          </a:bodyPr>
          <a:lstStyle/>
          <a:p>
            <a:pPr>
              <a:spcBef>
                <a:spcPts val="400"/>
              </a:spcBef>
              <a:spcAft>
                <a:spcPts val="400"/>
              </a:spcAft>
              <a:buFont typeface="Arial" pitchFamily="34" charset="0"/>
              <a:buChar char="•"/>
            </a:pPr>
            <a:r>
              <a:rPr lang="en-US" sz="2000" dirty="0" smtClean="0"/>
              <a:t>Allowable</a:t>
            </a:r>
          </a:p>
          <a:p>
            <a:pPr>
              <a:spcBef>
                <a:spcPts val="400"/>
              </a:spcBef>
              <a:spcAft>
                <a:spcPts val="400"/>
              </a:spcAft>
              <a:buFont typeface="Arial" pitchFamily="34" charset="0"/>
              <a:buChar char="•"/>
            </a:pPr>
            <a:r>
              <a:rPr lang="en-US" sz="2000" dirty="0" smtClean="0"/>
              <a:t>Reasonable: Prudent person test</a:t>
            </a:r>
          </a:p>
          <a:p>
            <a:pPr>
              <a:spcBef>
                <a:spcPts val="400"/>
              </a:spcBef>
              <a:spcAft>
                <a:spcPts val="400"/>
              </a:spcAft>
              <a:buFont typeface="Arial" pitchFamily="34" charset="0"/>
              <a:buChar char="•"/>
            </a:pPr>
            <a:r>
              <a:rPr lang="en-US" sz="2000" dirty="0" smtClean="0"/>
              <a:t>Necessary </a:t>
            </a:r>
          </a:p>
          <a:p>
            <a:pPr>
              <a:spcBef>
                <a:spcPts val="400"/>
              </a:spcBef>
              <a:spcAft>
                <a:spcPts val="400"/>
              </a:spcAft>
              <a:buFont typeface="Arial" pitchFamily="34" charset="0"/>
              <a:buChar char="•"/>
            </a:pPr>
            <a:r>
              <a:rPr lang="en-US" sz="2000" dirty="0" smtClean="0"/>
              <a:t>Institutional policies and practices </a:t>
            </a:r>
          </a:p>
          <a:p>
            <a:pPr>
              <a:spcBef>
                <a:spcPts val="400"/>
              </a:spcBef>
              <a:spcAft>
                <a:spcPts val="400"/>
              </a:spcAft>
              <a:buFont typeface="Arial" pitchFamily="34" charset="0"/>
              <a:buChar char="•"/>
            </a:pPr>
            <a:r>
              <a:rPr lang="en-US" sz="2000" dirty="0" smtClean="0"/>
              <a:t>Allocable – specific to grant project</a:t>
            </a:r>
          </a:p>
          <a:p>
            <a:pPr>
              <a:spcBef>
                <a:spcPts val="400"/>
              </a:spcBef>
              <a:spcAft>
                <a:spcPts val="400"/>
              </a:spcAft>
              <a:buFont typeface="Arial" pitchFamily="34" charset="0"/>
              <a:buChar char="•"/>
            </a:pPr>
            <a:r>
              <a:rPr lang="en-US" sz="2000" dirty="0" smtClean="0"/>
              <a:t>Consistent treatment </a:t>
            </a:r>
          </a:p>
          <a:p>
            <a:endParaRPr lang="en-US" dirty="0"/>
          </a:p>
        </p:txBody>
      </p:sp>
      <p:sp>
        <p:nvSpPr>
          <p:cNvPr id="5" name="Rectangle 4"/>
          <p:cNvSpPr/>
          <p:nvPr/>
        </p:nvSpPr>
        <p:spPr>
          <a:xfrm>
            <a:off x="3141259" y="5791200"/>
            <a:ext cx="3058851" cy="630942"/>
          </a:xfrm>
          <a:prstGeom prst="rect">
            <a:avLst/>
          </a:prstGeom>
          <a:noFill/>
        </p:spPr>
        <p:txBody>
          <a:bodyPr wrap="none" lIns="91440" tIns="45720" rIns="91440" bIns="45720">
            <a:spAutoFit/>
          </a:bodyPr>
          <a:lstStyle/>
          <a:p>
            <a:pPr algn="ctr"/>
            <a:r>
              <a:rPr lang="en-US" sz="35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More video </a:t>
            </a:r>
            <a:r>
              <a:rPr lang="en-US" sz="35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sym typeface="Wingdings" pitchFamily="2" charset="2"/>
              </a:rPr>
              <a:t></a:t>
            </a:r>
            <a:endParaRPr lang="en-US" sz="35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ectangle 6"/>
          <p:cNvSpPr/>
          <p:nvPr/>
        </p:nvSpPr>
        <p:spPr>
          <a:xfrm rot="19752356">
            <a:off x="840698" y="2967335"/>
            <a:ext cx="746262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rgbClr val="FF3399"/>
                </a:solidFill>
                <a:effectLst>
                  <a:outerShdw blurRad="76200" dist="50800" dir="5400000" algn="tl" rotWithShape="0">
                    <a:srgbClr val="000000">
                      <a:alpha val="65000"/>
                    </a:srgbClr>
                  </a:outerShdw>
                </a:effectLst>
              </a:rPr>
              <a:t>We’ve always done it!</a:t>
            </a:r>
            <a:endParaRPr lang="en-US" sz="5400" b="1" cap="none" spc="50" dirty="0">
              <a:ln w="11430"/>
              <a:solidFill>
                <a:srgbClr val="FF3399"/>
              </a:solidFill>
              <a:effectLst>
                <a:outerShdw blurRad="76200" dist="50800" dir="5400000" algn="tl" rotWithShape="0">
                  <a:srgbClr val="000000">
                    <a:alpha val="65000"/>
                  </a:srgbClr>
                </a:outerShdw>
              </a:effectLst>
            </a:endParaRPr>
          </a:p>
        </p:txBody>
      </p:sp>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304800"/>
            <a:ext cx="7315200" cy="1143000"/>
          </a:xfrm>
        </p:spPr>
        <p:txBody>
          <a:bodyPr/>
          <a:lstStyle/>
          <a:p>
            <a:pPr eaLnBrk="1" hangingPunct="1"/>
            <a:r>
              <a:rPr lang="en-US" sz="4000" dirty="0" smtClean="0"/>
              <a:t>Unallowable &amp; Sensitive Costs</a:t>
            </a:r>
          </a:p>
        </p:txBody>
      </p:sp>
      <p:sp>
        <p:nvSpPr>
          <p:cNvPr id="14339" name="Rectangle 3"/>
          <p:cNvSpPr>
            <a:spLocks noGrp="1" noChangeArrowheads="1"/>
          </p:cNvSpPr>
          <p:nvPr>
            <p:ph type="body" sz="half" idx="1"/>
          </p:nvPr>
        </p:nvSpPr>
        <p:spPr>
          <a:xfrm>
            <a:off x="381000" y="1371600"/>
            <a:ext cx="3810000" cy="4191000"/>
          </a:xfrm>
        </p:spPr>
        <p:txBody>
          <a:bodyPr/>
          <a:lstStyle/>
          <a:p>
            <a:pPr algn="ctr" eaLnBrk="1" hangingPunct="1">
              <a:buFont typeface="Wingdings" pitchFamily="2" charset="2"/>
              <a:buNone/>
            </a:pPr>
            <a:r>
              <a:rPr lang="en-US" sz="2400" u="sng" dirty="0" smtClean="0"/>
              <a:t>Unallowable</a:t>
            </a:r>
          </a:p>
          <a:p>
            <a:pPr eaLnBrk="1" hangingPunct="1"/>
            <a:r>
              <a:rPr lang="en-US" sz="2000" dirty="0" smtClean="0"/>
              <a:t>Alcoholic Beverages</a:t>
            </a:r>
          </a:p>
          <a:p>
            <a:pPr eaLnBrk="1" hangingPunct="1"/>
            <a:r>
              <a:rPr lang="en-US" sz="2000" dirty="0" smtClean="0"/>
              <a:t>Entertainment or Social Costs including non-travel meals </a:t>
            </a:r>
          </a:p>
          <a:p>
            <a:pPr eaLnBrk="1" hangingPunct="1"/>
            <a:r>
              <a:rPr lang="en-US" sz="2000" dirty="0" smtClean="0"/>
              <a:t>Fines &amp; Penalties</a:t>
            </a:r>
          </a:p>
          <a:p>
            <a:pPr eaLnBrk="1" hangingPunct="1"/>
            <a:r>
              <a:rPr lang="en-US" sz="2000" dirty="0" smtClean="0"/>
              <a:t>General Purpose Equipment</a:t>
            </a:r>
          </a:p>
          <a:p>
            <a:pPr eaLnBrk="1" hangingPunct="1"/>
            <a:r>
              <a:rPr lang="en-US" sz="2000" dirty="0" smtClean="0"/>
              <a:t>Supplies or equipment for personal use</a:t>
            </a:r>
          </a:p>
          <a:p>
            <a:pPr eaLnBrk="1" hangingPunct="1"/>
            <a:endParaRPr lang="en-US" sz="2400" dirty="0" smtClean="0"/>
          </a:p>
          <a:p>
            <a:pPr eaLnBrk="1" hangingPunct="1"/>
            <a:endParaRPr lang="en-US" sz="2400" dirty="0" smtClean="0"/>
          </a:p>
          <a:p>
            <a:pPr eaLnBrk="1" hangingPunct="1"/>
            <a:endParaRPr lang="en-US" sz="2400" dirty="0" smtClean="0"/>
          </a:p>
        </p:txBody>
      </p:sp>
      <p:sp>
        <p:nvSpPr>
          <p:cNvPr id="14340" name="Rectangle 4"/>
          <p:cNvSpPr>
            <a:spLocks noGrp="1" noChangeArrowheads="1"/>
          </p:cNvSpPr>
          <p:nvPr>
            <p:ph type="body" sz="half" idx="2"/>
          </p:nvPr>
        </p:nvSpPr>
        <p:spPr>
          <a:xfrm>
            <a:off x="4495800" y="1295400"/>
            <a:ext cx="4343400" cy="4191000"/>
          </a:xfrm>
        </p:spPr>
        <p:txBody>
          <a:bodyPr/>
          <a:lstStyle/>
          <a:p>
            <a:pPr algn="ctr" eaLnBrk="1" hangingPunct="1">
              <a:buFont typeface="Wingdings" pitchFamily="2" charset="2"/>
              <a:buNone/>
            </a:pPr>
            <a:r>
              <a:rPr lang="en-US" sz="2400" u="sng" dirty="0" smtClean="0"/>
              <a:t>Sensitive</a:t>
            </a:r>
            <a:r>
              <a:rPr lang="en-US" sz="2200" dirty="0" smtClean="0"/>
              <a:t> </a:t>
            </a:r>
          </a:p>
          <a:p>
            <a:pPr eaLnBrk="1" hangingPunct="1"/>
            <a:r>
              <a:rPr lang="en-US" sz="2000" dirty="0" smtClean="0"/>
              <a:t>Memberships, subscriptions &amp; professional activity costs</a:t>
            </a:r>
          </a:p>
          <a:p>
            <a:pPr eaLnBrk="1" hangingPunct="1"/>
            <a:r>
              <a:rPr lang="en-US" sz="2000" dirty="0" smtClean="0"/>
              <a:t>Travel, especially foreign</a:t>
            </a:r>
          </a:p>
          <a:p>
            <a:pPr eaLnBrk="1" hangingPunct="1"/>
            <a:r>
              <a:rPr lang="en-US" sz="2000" dirty="0" smtClean="0"/>
              <a:t>Advertising</a:t>
            </a:r>
          </a:p>
          <a:p>
            <a:pPr eaLnBrk="1" hangingPunct="1"/>
            <a:r>
              <a:rPr lang="en-US" sz="2000" dirty="0" smtClean="0"/>
              <a:t>Equipment</a:t>
            </a:r>
          </a:p>
          <a:p>
            <a:pPr eaLnBrk="1" hangingPunct="1"/>
            <a:r>
              <a:rPr lang="en-US" sz="2000" dirty="0" smtClean="0"/>
              <a:t>Add’l compensation, typically not allowed on a federally funded award</a:t>
            </a:r>
          </a:p>
          <a:p>
            <a:pPr eaLnBrk="1" hangingPunct="1"/>
            <a:r>
              <a:rPr lang="en-US" sz="2000" dirty="0" smtClean="0"/>
              <a:t>General Office Supplies/furniture</a:t>
            </a:r>
          </a:p>
          <a:p>
            <a:pPr eaLnBrk="1" hangingPunct="1"/>
            <a:endParaRPr lang="en-US" sz="2200" dirty="0" smtClean="0"/>
          </a:p>
          <a:p>
            <a:pPr eaLnBrk="1" hangingPunct="1"/>
            <a:endParaRPr lang="en-US" sz="2400" dirty="0" smtClean="0"/>
          </a:p>
        </p:txBody>
      </p:sp>
      <p:sp>
        <p:nvSpPr>
          <p:cNvPr id="5" name="TextBox 4"/>
          <p:cNvSpPr txBox="1"/>
          <p:nvPr/>
        </p:nvSpPr>
        <p:spPr>
          <a:xfrm>
            <a:off x="762000" y="5105400"/>
            <a:ext cx="6406369" cy="400110"/>
          </a:xfrm>
          <a:prstGeom prst="rect">
            <a:avLst/>
          </a:prstGeom>
          <a:noFill/>
        </p:spPr>
        <p:txBody>
          <a:bodyPr wrap="none" rtlCol="0">
            <a:spAutoFit/>
          </a:bodyPr>
          <a:lstStyle/>
          <a:p>
            <a:r>
              <a:rPr lang="en-US" sz="2000" b="1" dirty="0" smtClean="0"/>
              <a:t>BUT, there are exceptions with every type of cost…</a:t>
            </a:r>
            <a:endParaRPr lang="en-US" sz="2000" dirty="0"/>
          </a:p>
        </p:txBody>
      </p:sp>
      <p:sp>
        <p:nvSpPr>
          <p:cNvPr id="6" name="Rectangle 5"/>
          <p:cNvSpPr/>
          <p:nvPr/>
        </p:nvSpPr>
        <p:spPr>
          <a:xfrm>
            <a:off x="3035692" y="5715000"/>
            <a:ext cx="3058851" cy="630942"/>
          </a:xfrm>
          <a:prstGeom prst="rect">
            <a:avLst/>
          </a:prstGeom>
        </p:spPr>
        <p:txBody>
          <a:bodyPr wrap="none">
            <a:spAutoFit/>
          </a:bodyPr>
          <a:lstStyle/>
          <a:p>
            <a:pPr algn="ctr"/>
            <a:r>
              <a:rPr lang="en-US" sz="35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More video </a:t>
            </a:r>
            <a:r>
              <a:rPr lang="en-US" sz="35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sym typeface="Wingdings" pitchFamily="2" charset="2"/>
              </a:rPr>
              <a:t></a:t>
            </a:r>
            <a:endParaRPr lang="en-US" sz="35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pPr algn="l" eaLnBrk="1" hangingPunct="1"/>
            <a:r>
              <a:rPr lang="en-US" sz="3200" dirty="0" smtClean="0"/>
              <a:t>Compliance &amp; Fiscal Management</a:t>
            </a:r>
          </a:p>
        </p:txBody>
      </p:sp>
      <p:sp>
        <p:nvSpPr>
          <p:cNvPr id="16387" name="Content Placeholder 4"/>
          <p:cNvSpPr>
            <a:spLocks noGrp="1"/>
          </p:cNvSpPr>
          <p:nvPr>
            <p:ph sz="half" idx="1"/>
          </p:nvPr>
        </p:nvSpPr>
        <p:spPr>
          <a:xfrm>
            <a:off x="4648200" y="1600200"/>
            <a:ext cx="3810000" cy="4114800"/>
          </a:xfrm>
        </p:spPr>
        <p:txBody>
          <a:bodyPr/>
          <a:lstStyle/>
          <a:p>
            <a:pPr algn="ctr" eaLnBrk="1" hangingPunct="1">
              <a:buFontTx/>
              <a:buNone/>
            </a:pPr>
            <a:r>
              <a:rPr lang="en-US" sz="2000" b="1" u="sng" dirty="0" smtClean="0"/>
              <a:t>Compliance</a:t>
            </a:r>
          </a:p>
          <a:p>
            <a:pPr eaLnBrk="1" hangingPunct="1">
              <a:spcBef>
                <a:spcPct val="0"/>
              </a:spcBef>
              <a:buFont typeface="Wingdings" pitchFamily="2" charset="2"/>
              <a:buChar char="ü"/>
            </a:pPr>
            <a:endParaRPr lang="en-US" sz="1800" dirty="0" smtClean="0"/>
          </a:p>
          <a:p>
            <a:pPr eaLnBrk="1" hangingPunct="1">
              <a:spcBef>
                <a:spcPct val="0"/>
              </a:spcBef>
              <a:buFont typeface="Wingdings" pitchFamily="2" charset="2"/>
              <a:buChar char="ü"/>
            </a:pPr>
            <a:r>
              <a:rPr lang="en-US" sz="1800" dirty="0" smtClean="0"/>
              <a:t>Failure to comply jeopardizes future funding at MSU or the PI</a:t>
            </a:r>
          </a:p>
          <a:p>
            <a:pPr eaLnBrk="1" hangingPunct="1">
              <a:spcBef>
                <a:spcPct val="0"/>
              </a:spcBef>
              <a:buFontTx/>
              <a:buNone/>
            </a:pPr>
            <a:endParaRPr lang="en-US" sz="1800" dirty="0" smtClean="0"/>
          </a:p>
          <a:p>
            <a:pPr eaLnBrk="1" hangingPunct="1">
              <a:spcBef>
                <a:spcPct val="0"/>
              </a:spcBef>
              <a:buFont typeface="Wingdings" pitchFamily="2" charset="2"/>
              <a:buChar char="ü"/>
            </a:pPr>
            <a:r>
              <a:rPr lang="en-US" sz="1800" dirty="0" smtClean="0"/>
              <a:t>May need to repay unallowable costs</a:t>
            </a:r>
          </a:p>
          <a:p>
            <a:pPr eaLnBrk="1" hangingPunct="1">
              <a:spcBef>
                <a:spcPct val="0"/>
              </a:spcBef>
              <a:buFontTx/>
              <a:buNone/>
            </a:pPr>
            <a:endParaRPr lang="en-US" sz="1800" dirty="0" smtClean="0"/>
          </a:p>
          <a:p>
            <a:pPr eaLnBrk="1" hangingPunct="1">
              <a:spcBef>
                <a:spcPct val="0"/>
              </a:spcBef>
              <a:buFont typeface="Wingdings" pitchFamily="2" charset="2"/>
              <a:buChar char="ü"/>
            </a:pPr>
            <a:r>
              <a:rPr lang="en-US" sz="1800" dirty="0" smtClean="0"/>
              <a:t>Disciplinary action/criminal charges</a:t>
            </a:r>
          </a:p>
          <a:p>
            <a:pPr eaLnBrk="1" hangingPunct="1">
              <a:spcBef>
                <a:spcPct val="0"/>
              </a:spcBef>
              <a:buFontTx/>
              <a:buNone/>
            </a:pPr>
            <a:endParaRPr lang="en-US" sz="1800" dirty="0" smtClean="0"/>
          </a:p>
          <a:p>
            <a:pPr eaLnBrk="1" hangingPunct="1">
              <a:spcBef>
                <a:spcPct val="0"/>
              </a:spcBef>
              <a:buFont typeface="Wingdings" pitchFamily="2" charset="2"/>
              <a:buChar char="ü"/>
            </a:pPr>
            <a:r>
              <a:rPr lang="en-US" sz="1800" dirty="0" smtClean="0"/>
              <a:t>Direct questions to MSU when in doubt (406-994-2381)</a:t>
            </a:r>
          </a:p>
        </p:txBody>
      </p:sp>
      <p:sp>
        <p:nvSpPr>
          <p:cNvPr id="16388" name="Content Placeholder 5"/>
          <p:cNvSpPr>
            <a:spLocks noGrp="1"/>
          </p:cNvSpPr>
          <p:nvPr>
            <p:ph sz="half" idx="2"/>
          </p:nvPr>
        </p:nvSpPr>
        <p:spPr>
          <a:xfrm>
            <a:off x="685800" y="1600200"/>
            <a:ext cx="3810000" cy="4114800"/>
          </a:xfrm>
        </p:spPr>
        <p:txBody>
          <a:bodyPr/>
          <a:lstStyle/>
          <a:p>
            <a:pPr algn="ctr" eaLnBrk="1" hangingPunct="1">
              <a:spcBef>
                <a:spcPts val="475"/>
              </a:spcBef>
              <a:buFontTx/>
              <a:buNone/>
            </a:pPr>
            <a:r>
              <a:rPr lang="en-US" sz="2000" b="1" u="sng" dirty="0" smtClean="0"/>
              <a:t>Fiscal Management</a:t>
            </a:r>
          </a:p>
          <a:p>
            <a:pPr eaLnBrk="1" hangingPunct="1">
              <a:spcBef>
                <a:spcPct val="0"/>
              </a:spcBef>
              <a:buFont typeface="Wingdings" pitchFamily="2" charset="2"/>
              <a:buChar char="ü"/>
            </a:pPr>
            <a:endParaRPr lang="en-US" sz="1800" dirty="0" smtClean="0"/>
          </a:p>
          <a:p>
            <a:pPr eaLnBrk="1" hangingPunct="1">
              <a:spcBef>
                <a:spcPct val="0"/>
              </a:spcBef>
              <a:buFont typeface="Wingdings" pitchFamily="2" charset="2"/>
              <a:buChar char="ü"/>
            </a:pPr>
            <a:r>
              <a:rPr lang="en-US" sz="1800" dirty="0" smtClean="0"/>
              <a:t>“If not for the grant, would I have this expense?” </a:t>
            </a:r>
          </a:p>
          <a:p>
            <a:pPr eaLnBrk="1" hangingPunct="1">
              <a:spcBef>
                <a:spcPct val="0"/>
              </a:spcBef>
              <a:buFont typeface="Wingdings" pitchFamily="2" charset="2"/>
              <a:buChar char="ü"/>
            </a:pPr>
            <a:endParaRPr lang="en-US" sz="1800" dirty="0" smtClean="0"/>
          </a:p>
          <a:p>
            <a:pPr eaLnBrk="1" hangingPunct="1">
              <a:spcBef>
                <a:spcPct val="0"/>
              </a:spcBef>
              <a:buFont typeface="Wingdings" pitchFamily="2" charset="2"/>
              <a:buChar char="ü"/>
            </a:pPr>
            <a:r>
              <a:rPr lang="en-US" sz="1800" dirty="0" smtClean="0"/>
              <a:t>Accounting records &amp; expenditures need to match</a:t>
            </a:r>
          </a:p>
          <a:p>
            <a:pPr eaLnBrk="1" hangingPunct="1">
              <a:spcBef>
                <a:spcPct val="0"/>
              </a:spcBef>
              <a:buFontTx/>
              <a:buNone/>
            </a:pPr>
            <a:endParaRPr lang="en-US" sz="1800" dirty="0" smtClean="0"/>
          </a:p>
          <a:p>
            <a:pPr eaLnBrk="1" hangingPunct="1">
              <a:spcBef>
                <a:spcPct val="0"/>
              </a:spcBef>
              <a:buFont typeface="Wingdings" pitchFamily="2" charset="2"/>
              <a:buChar char="ü"/>
            </a:pPr>
            <a:r>
              <a:rPr lang="en-US" sz="1800" dirty="0" smtClean="0"/>
              <a:t>Sponsor approved budget</a:t>
            </a:r>
          </a:p>
          <a:p>
            <a:pPr eaLnBrk="1" hangingPunct="1">
              <a:spcBef>
                <a:spcPct val="0"/>
              </a:spcBef>
              <a:buFontTx/>
              <a:buNone/>
            </a:pPr>
            <a:endParaRPr lang="en-US" sz="1800" dirty="0" smtClean="0"/>
          </a:p>
          <a:p>
            <a:pPr eaLnBrk="1" hangingPunct="1">
              <a:spcBef>
                <a:spcPct val="0"/>
              </a:spcBef>
              <a:buFont typeface="Wingdings" pitchFamily="2" charset="2"/>
              <a:buChar char="ü"/>
            </a:pPr>
            <a:r>
              <a:rPr lang="en-US" sz="1800" dirty="0" smtClean="0"/>
              <a:t>Cost Transfers</a:t>
            </a:r>
          </a:p>
        </p:txBody>
      </p:sp>
    </p:spTree>
  </p:cSld>
  <p:clrMapOvr>
    <a:masterClrMapping/>
  </p:clrMapOvr>
  <p:transition advClick="0" advTm="7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dirty="0" smtClean="0"/>
              <a:t>Total Project Cost</a:t>
            </a:r>
          </a:p>
        </p:txBody>
      </p:sp>
      <p:sp>
        <p:nvSpPr>
          <p:cNvPr id="8195" name="Rectangle 3"/>
          <p:cNvSpPr>
            <a:spLocks noGrp="1" noChangeArrowheads="1"/>
          </p:cNvSpPr>
          <p:nvPr>
            <p:ph type="body" idx="1"/>
          </p:nvPr>
        </p:nvSpPr>
        <p:spPr>
          <a:xfrm>
            <a:off x="-228600" y="4038600"/>
            <a:ext cx="4267200" cy="1066800"/>
          </a:xfrm>
          <a:ln w="38100">
            <a:noFill/>
          </a:ln>
        </p:spPr>
        <p:txBody>
          <a:bodyPr/>
          <a:lstStyle/>
          <a:p>
            <a:pPr algn="r">
              <a:buFont typeface="Wingdings" pitchFamily="2" charset="2"/>
              <a:buNone/>
            </a:pPr>
            <a:r>
              <a:rPr lang="en-US" sz="2400" dirty="0" smtClean="0"/>
              <a:t>+  Indirect Costs at </a:t>
            </a:r>
          </a:p>
          <a:p>
            <a:pPr algn="r">
              <a:buFont typeface="Wingdings" pitchFamily="2" charset="2"/>
              <a:buNone/>
            </a:pPr>
            <a:r>
              <a:rPr lang="en-US" sz="2400" dirty="0" smtClean="0"/>
              <a:t>Federally Negotiated Rate</a:t>
            </a:r>
          </a:p>
          <a:p>
            <a:pPr algn="r">
              <a:buFont typeface="Wingdings" pitchFamily="2" charset="2"/>
              <a:buNone/>
            </a:pPr>
            <a:r>
              <a:rPr lang="en-US" sz="1600" dirty="0" smtClean="0"/>
              <a:t>May include but not limited to:</a:t>
            </a:r>
          </a:p>
          <a:p>
            <a:pPr algn="ctr">
              <a:buFont typeface="Wingdings" pitchFamily="2" charset="2"/>
              <a:buNone/>
            </a:pPr>
            <a:endParaRPr lang="en-US" dirty="0" smtClean="0"/>
          </a:p>
        </p:txBody>
      </p:sp>
      <p:sp>
        <p:nvSpPr>
          <p:cNvPr id="8" name="Rectangle 3"/>
          <p:cNvSpPr txBox="1">
            <a:spLocks noChangeArrowheads="1"/>
          </p:cNvSpPr>
          <p:nvPr/>
        </p:nvSpPr>
        <p:spPr bwMode="auto">
          <a:xfrm>
            <a:off x="4343400" y="1676400"/>
            <a:ext cx="3733800" cy="1752600"/>
          </a:xfrm>
          <a:prstGeom prst="rect">
            <a:avLst/>
          </a:prstGeom>
          <a:noFill/>
          <a:ln w="38100">
            <a:noFill/>
            <a:miter lim="800000"/>
            <a:headEnd/>
            <a:tailEnd/>
          </a:ln>
        </p:spPr>
        <p:txBody>
          <a:bodyPr/>
          <a:lstStyle/>
          <a:p>
            <a:pPr marL="342900" indent="-342900">
              <a:spcBef>
                <a:spcPct val="20000"/>
              </a:spcBef>
              <a:buFont typeface="Arial" pitchFamily="34" charset="0"/>
              <a:buChar char="+"/>
              <a:defRPr/>
            </a:pPr>
            <a:r>
              <a:rPr lang="en-US" sz="1600" kern="0" dirty="0">
                <a:latin typeface="+mn-lt"/>
              </a:rPr>
              <a:t>Salaries &amp; Wages / </a:t>
            </a:r>
            <a:r>
              <a:rPr lang="en-US" sz="1600" kern="0" dirty="0" smtClean="0">
                <a:latin typeface="+mn-lt"/>
              </a:rPr>
              <a:t>Benefits</a:t>
            </a:r>
            <a:endParaRPr lang="en-US" sz="1600" kern="0" dirty="0">
              <a:latin typeface="+mn-lt"/>
            </a:endParaRPr>
          </a:p>
          <a:p>
            <a:pPr marL="342900" indent="-342900">
              <a:spcBef>
                <a:spcPct val="20000"/>
              </a:spcBef>
              <a:buFont typeface="Arial" pitchFamily="34" charset="0"/>
              <a:buChar char="+"/>
              <a:defRPr/>
            </a:pPr>
            <a:r>
              <a:rPr lang="en-US" sz="1600" kern="0" dirty="0" smtClean="0">
                <a:latin typeface="+mn-lt"/>
              </a:rPr>
              <a:t>Contracted </a:t>
            </a:r>
            <a:r>
              <a:rPr lang="en-US" sz="1600" kern="0" dirty="0">
                <a:latin typeface="+mn-lt"/>
              </a:rPr>
              <a:t>Services</a:t>
            </a:r>
          </a:p>
          <a:p>
            <a:pPr marL="342900" indent="-342900">
              <a:spcBef>
                <a:spcPct val="20000"/>
              </a:spcBef>
              <a:buFont typeface="Arial" pitchFamily="34" charset="0"/>
              <a:buChar char="+"/>
              <a:defRPr/>
            </a:pPr>
            <a:r>
              <a:rPr lang="en-US" sz="1600" kern="0" dirty="0" smtClean="0">
                <a:latin typeface="+mn-lt"/>
              </a:rPr>
              <a:t>Supplies</a:t>
            </a:r>
            <a:endParaRPr lang="en-US" sz="1600" kern="0" dirty="0">
              <a:latin typeface="+mn-lt"/>
            </a:endParaRPr>
          </a:p>
          <a:p>
            <a:pPr marL="342900" indent="-342900">
              <a:spcBef>
                <a:spcPct val="20000"/>
              </a:spcBef>
              <a:buFont typeface="Arial" pitchFamily="34" charset="0"/>
              <a:buChar char="+"/>
              <a:defRPr/>
            </a:pPr>
            <a:r>
              <a:rPr lang="en-US" sz="1600" kern="0" dirty="0" smtClean="0">
                <a:latin typeface="+mn-lt"/>
              </a:rPr>
              <a:t>Travel</a:t>
            </a:r>
            <a:endParaRPr lang="en-US" sz="1600" kern="0" dirty="0">
              <a:latin typeface="+mn-lt"/>
            </a:endParaRPr>
          </a:p>
          <a:p>
            <a:pPr marL="342900" indent="-342900">
              <a:spcBef>
                <a:spcPct val="20000"/>
              </a:spcBef>
              <a:buFont typeface="Arial" pitchFamily="34" charset="0"/>
              <a:buChar char="+"/>
              <a:defRPr/>
            </a:pPr>
            <a:r>
              <a:rPr lang="en-US" sz="1600" kern="0" dirty="0" smtClean="0">
                <a:latin typeface="+mn-lt"/>
              </a:rPr>
              <a:t>Tuition</a:t>
            </a:r>
          </a:p>
          <a:p>
            <a:pPr marL="342900" indent="-342900">
              <a:spcBef>
                <a:spcPct val="20000"/>
              </a:spcBef>
              <a:buFont typeface="Arial" pitchFamily="34" charset="0"/>
              <a:buChar char="+"/>
              <a:defRPr/>
            </a:pPr>
            <a:endParaRPr lang="en-US" sz="2800" kern="0" dirty="0">
              <a:latin typeface="+mn-lt"/>
            </a:endParaRPr>
          </a:p>
        </p:txBody>
      </p:sp>
      <p:sp>
        <p:nvSpPr>
          <p:cNvPr id="9" name="TextBox 8"/>
          <p:cNvSpPr txBox="1"/>
          <p:nvPr/>
        </p:nvSpPr>
        <p:spPr>
          <a:xfrm>
            <a:off x="685800" y="1905000"/>
            <a:ext cx="3200400" cy="707886"/>
          </a:xfrm>
          <a:prstGeom prst="rect">
            <a:avLst/>
          </a:prstGeom>
          <a:noFill/>
        </p:spPr>
        <p:txBody>
          <a:bodyPr wrap="square" rtlCol="0">
            <a:spAutoFit/>
          </a:bodyPr>
          <a:lstStyle/>
          <a:p>
            <a:pPr algn="r"/>
            <a:r>
              <a:rPr lang="en-US" sz="2400" dirty="0" smtClean="0"/>
              <a:t>Direct Cost</a:t>
            </a:r>
          </a:p>
          <a:p>
            <a:pPr algn="r"/>
            <a:r>
              <a:rPr lang="en-US" sz="1600" dirty="0" smtClean="0"/>
              <a:t>Refer to agreement budget</a:t>
            </a:r>
            <a:endParaRPr lang="en-US" sz="1600" dirty="0"/>
          </a:p>
        </p:txBody>
      </p:sp>
      <p:sp>
        <p:nvSpPr>
          <p:cNvPr id="10" name="TextBox 9"/>
          <p:cNvSpPr txBox="1"/>
          <p:nvPr/>
        </p:nvSpPr>
        <p:spPr>
          <a:xfrm>
            <a:off x="4343400" y="4038600"/>
            <a:ext cx="4572000" cy="1800493"/>
          </a:xfrm>
          <a:prstGeom prst="rect">
            <a:avLst/>
          </a:prstGeom>
          <a:noFill/>
        </p:spPr>
        <p:txBody>
          <a:bodyPr wrap="square" rtlCol="0">
            <a:spAutoFit/>
          </a:bodyPr>
          <a:lstStyle/>
          <a:p>
            <a:endParaRPr lang="en-US" sz="1500" dirty="0" smtClean="0"/>
          </a:p>
          <a:p>
            <a:pPr marL="342900" lvl="1" indent="-342900">
              <a:spcBef>
                <a:spcPct val="20000"/>
              </a:spcBef>
              <a:buFont typeface="Arial" pitchFamily="34" charset="0"/>
              <a:buChar char="+"/>
              <a:defRPr/>
            </a:pPr>
            <a:r>
              <a:rPr lang="en-US" sz="1600" kern="0" dirty="0" smtClean="0"/>
              <a:t>Not readily identified with a particular grant</a:t>
            </a:r>
          </a:p>
          <a:p>
            <a:pPr marL="342900" lvl="1" indent="-342900">
              <a:spcBef>
                <a:spcPct val="20000"/>
              </a:spcBef>
              <a:buFont typeface="Arial" pitchFamily="34" charset="0"/>
              <a:buChar char="+"/>
              <a:defRPr/>
            </a:pPr>
            <a:r>
              <a:rPr lang="en-US" sz="1600" kern="0" dirty="0" smtClean="0"/>
              <a:t>Office furniture / office supplies</a:t>
            </a:r>
          </a:p>
          <a:p>
            <a:pPr marL="342900" lvl="1" indent="-342900">
              <a:spcBef>
                <a:spcPct val="20000"/>
              </a:spcBef>
              <a:buFont typeface="Arial" pitchFamily="34" charset="0"/>
              <a:buChar char="+"/>
              <a:defRPr/>
            </a:pPr>
            <a:r>
              <a:rPr lang="en-US" sz="1600" kern="0" dirty="0" smtClean="0"/>
              <a:t>Utilities, space costs;</a:t>
            </a:r>
          </a:p>
          <a:p>
            <a:pPr marL="342900" lvl="1" indent="-342900">
              <a:spcBef>
                <a:spcPct val="20000"/>
              </a:spcBef>
              <a:buFont typeface="Arial" pitchFamily="34" charset="0"/>
              <a:buChar char="+"/>
              <a:defRPr/>
            </a:pPr>
            <a:r>
              <a:rPr lang="en-US" sz="1600" kern="0" dirty="0" smtClean="0"/>
              <a:t>Financial record keeping; </a:t>
            </a:r>
          </a:p>
          <a:p>
            <a:pPr marL="342900" lvl="1" indent="-342900">
              <a:spcBef>
                <a:spcPct val="20000"/>
              </a:spcBef>
              <a:buFont typeface="Arial" pitchFamily="34" charset="0"/>
              <a:buChar char="+"/>
              <a:defRPr/>
            </a:pPr>
            <a:r>
              <a:rPr lang="en-US" sz="1600" kern="0" dirty="0" smtClean="0"/>
              <a:t>Project management; </a:t>
            </a:r>
          </a:p>
        </p:txBody>
      </p:sp>
    </p:spTree>
  </p:cSld>
  <p:clrMapOvr>
    <a:masterClrMapping/>
  </p:clrMapOvr>
  <p:transition advClick="0" advTm="2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MSU Invoice Review</a:t>
            </a:r>
            <a:endParaRPr lang="en-US" dirty="0"/>
          </a:p>
        </p:txBody>
      </p:sp>
      <p:sp>
        <p:nvSpPr>
          <p:cNvPr id="3" name="Content Placeholder 2"/>
          <p:cNvSpPr>
            <a:spLocks noGrp="1"/>
          </p:cNvSpPr>
          <p:nvPr>
            <p:ph sz="half" idx="1"/>
          </p:nvPr>
        </p:nvSpPr>
        <p:spPr>
          <a:xfrm>
            <a:off x="533400" y="1676400"/>
            <a:ext cx="8153400" cy="4114800"/>
          </a:xfrm>
        </p:spPr>
        <p:txBody>
          <a:bodyPr/>
          <a:lstStyle/>
          <a:p>
            <a:pPr>
              <a:buNone/>
            </a:pPr>
            <a:r>
              <a:rPr lang="en-US" sz="2000" dirty="0" smtClean="0"/>
              <a:t>Documentation:  Is there documentation to support the cost or activity? </a:t>
            </a:r>
            <a:r>
              <a:rPr lang="en-US" sz="1800" dirty="0" smtClean="0"/>
              <a:t>Examples of documentation include:</a:t>
            </a:r>
          </a:p>
          <a:p>
            <a:r>
              <a:rPr lang="en-US" sz="1800" dirty="0" smtClean="0"/>
              <a:t>Vendor Purchase orders</a:t>
            </a:r>
          </a:p>
          <a:p>
            <a:r>
              <a:rPr lang="en-US" sz="1800" dirty="0" smtClean="0"/>
              <a:t>Invoices /  Receipts</a:t>
            </a:r>
          </a:p>
          <a:p>
            <a:pPr>
              <a:buNone/>
            </a:pPr>
            <a:endParaRPr lang="en-US" sz="1800" dirty="0" smtClean="0"/>
          </a:p>
          <a:p>
            <a:pPr>
              <a:buNone/>
            </a:pPr>
            <a:r>
              <a:rPr lang="en-US" sz="2000" dirty="0" smtClean="0"/>
              <a:t>Does the documentation demonstrate the:</a:t>
            </a:r>
          </a:p>
          <a:p>
            <a:r>
              <a:rPr lang="en-US" sz="1800" dirty="0" smtClean="0"/>
              <a:t>Reason for selecting vendor (especially if sole-sourced)</a:t>
            </a:r>
          </a:p>
          <a:p>
            <a:r>
              <a:rPr lang="en-US" sz="1800" dirty="0" smtClean="0"/>
              <a:t>Total amount of charge</a:t>
            </a:r>
          </a:p>
          <a:p>
            <a:r>
              <a:rPr lang="en-US" sz="1800" dirty="0" smtClean="0"/>
              <a:t>Meaningful justification for charge (business purpose)</a:t>
            </a:r>
          </a:p>
          <a:p>
            <a:r>
              <a:rPr lang="en-US" sz="1800" dirty="0" smtClean="0"/>
              <a:t>Appropriate levels of review and/or approval – i.e. institutional requisition form</a:t>
            </a:r>
            <a:endParaRPr lang="en-US" sz="1800" dirty="0"/>
          </a:p>
        </p:txBody>
      </p:sp>
    </p:spTree>
  </p:cSld>
  <p:clrMapOvr>
    <a:masterClrMapping/>
  </p:clrMapOvr>
  <p:transition advClick="0" advTm="7000"/>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99"/>
      </a:dk2>
      <a:lt2>
        <a:srgbClr val="FFCC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834</Words>
  <Application>Microsoft Office PowerPoint</Application>
  <PresentationFormat>On-screen Show (4:3)</PresentationFormat>
  <Paragraphs>165</Paragraphs>
  <Slides>18</Slides>
  <Notes>17</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18</vt:i4>
      </vt:variant>
    </vt:vector>
  </HeadingPairs>
  <TitlesOfParts>
    <vt:vector size="24" baseType="lpstr">
      <vt:lpstr>Blank Presentation</vt:lpstr>
      <vt:lpstr>3_Office Theme</vt:lpstr>
      <vt:lpstr>2_Office Theme</vt:lpstr>
      <vt:lpstr>1_Office Theme</vt:lpstr>
      <vt:lpstr>Office Theme</vt:lpstr>
      <vt:lpstr>Acrobat Document</vt:lpstr>
      <vt:lpstr>   2013 INBRE Project    Subaward Management   </vt:lpstr>
      <vt:lpstr>Subaward  Rules and Regulations</vt:lpstr>
      <vt:lpstr>Way too many rules!</vt:lpstr>
      <vt:lpstr>Circulars / Regulations</vt:lpstr>
      <vt:lpstr>Factors affecting allowability of costs. From A-21 and A-87 </vt:lpstr>
      <vt:lpstr>Unallowable &amp; Sensitive Costs</vt:lpstr>
      <vt:lpstr>Compliance &amp; Fiscal Management</vt:lpstr>
      <vt:lpstr>Total Project Cost</vt:lpstr>
      <vt:lpstr>MSU Invoice Review</vt:lpstr>
      <vt:lpstr>Cost Share</vt:lpstr>
      <vt:lpstr>Changes</vt:lpstr>
      <vt:lpstr>Slide 12</vt:lpstr>
      <vt:lpstr>Subaward Agreement</vt:lpstr>
      <vt:lpstr>Slide 14</vt:lpstr>
      <vt:lpstr>Slide 15</vt:lpstr>
      <vt:lpstr>Slide 16</vt:lpstr>
      <vt:lpstr> Any Questions?</vt:lpstr>
      <vt:lpstr>Thank you!</vt:lpstr>
    </vt:vector>
  </TitlesOfParts>
  <Company>Montana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Management Workshop INBRE</dc:title>
  <dc:creator>bbunge</dc:creator>
  <cp:lastModifiedBy>bbunge</cp:lastModifiedBy>
  <cp:revision>176</cp:revision>
  <dcterms:created xsi:type="dcterms:W3CDTF">2009-03-24T19:53:42Z</dcterms:created>
  <dcterms:modified xsi:type="dcterms:W3CDTF">2012-04-20T15:59:36Z</dcterms:modified>
</cp:coreProperties>
</file>